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1"/>
    <p:sldMasterId id="2147483892" r:id="rId2"/>
  </p:sldMasterIdLst>
  <p:notesMasterIdLst>
    <p:notesMasterId r:id="rId13"/>
  </p:notesMasterIdLst>
  <p:handoutMasterIdLst>
    <p:handoutMasterId r:id="rId14"/>
  </p:handoutMasterIdLst>
  <p:sldIdLst>
    <p:sldId id="304" r:id="rId3"/>
    <p:sldId id="321" r:id="rId4"/>
    <p:sldId id="322" r:id="rId5"/>
    <p:sldId id="327" r:id="rId6"/>
    <p:sldId id="333" r:id="rId7"/>
    <p:sldId id="329" r:id="rId8"/>
    <p:sldId id="330" r:id="rId9"/>
    <p:sldId id="332" r:id="rId10"/>
    <p:sldId id="325" r:id="rId11"/>
    <p:sldId id="318" r:id="rId12"/>
  </p:sldIdLst>
  <p:sldSz cx="1219835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173" userDrawn="1">
          <p15:clr>
            <a:srgbClr val="A4A3A4"/>
          </p15:clr>
        </p15:guide>
        <p15:guide id="5" pos="485" userDrawn="1">
          <p15:clr>
            <a:srgbClr val="A4A3A4"/>
          </p15:clr>
        </p15:guide>
        <p15:guide id="6" pos="7380" userDrawn="1">
          <p15:clr>
            <a:srgbClr val="A4A3A4"/>
          </p15:clr>
        </p15:guide>
        <p15:guide id="7" orient="horz" pos="709" userDrawn="1">
          <p15:clr>
            <a:srgbClr val="A4A3A4"/>
          </p15:clr>
        </p15:guide>
        <p15:guide id="9" orient="horz" pos="4198" userDrawn="1">
          <p15:clr>
            <a:srgbClr val="A4A3A4"/>
          </p15:clr>
        </p15:guide>
        <p15:guide id="11" orient="horz" pos="3994"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05"/>
    <a:srgbClr val="6D6D85"/>
    <a:srgbClr val="FFE600"/>
    <a:srgbClr val="FF4F2B"/>
    <a:srgbClr val="FFD215"/>
    <a:srgbClr val="FFCCCB"/>
    <a:srgbClr val="9ADE57"/>
    <a:srgbClr val="4953BE"/>
    <a:srgbClr val="23232B"/>
    <a:srgbClr val="2E2E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18F82-A232-6B49-B094-88564E6A6E59}" v="831" dt="2023-11-26T22:12:59.179"/>
    <p1510:client id="{A54206FE-6F4C-4494-B230-977A82A3DF72}" v="3964" vWet="3992" dt="2023-11-26T20:45:08.860"/>
    <p1510:client id="{D50A048C-EE61-40DE-9E11-05B0DE9D10C9}" v="9" dt="2023-11-26T20:54:44.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5775" autoAdjust="0"/>
  </p:normalViewPr>
  <p:slideViewPr>
    <p:cSldViewPr snapToGrid="0" snapToObjects="1" showGuides="1">
      <p:cViewPr>
        <p:scale>
          <a:sx n="110" d="100"/>
          <a:sy n="110" d="100"/>
        </p:scale>
        <p:origin x="544" y="352"/>
      </p:cViewPr>
      <p:guideLst>
        <p:guide orient="horz" pos="173"/>
        <p:guide pos="485"/>
        <p:guide pos="7380"/>
        <p:guide orient="horz" pos="709"/>
        <p:guide orient="horz" pos="4198"/>
        <p:guide orient="horz" pos="3994"/>
      </p:guideLst>
    </p:cSldViewPr>
  </p:slideViewPr>
  <p:outlineViewPr>
    <p:cViewPr>
      <p:scale>
        <a:sx n="33" d="100"/>
        <a:sy n="33" d="100"/>
      </p:scale>
      <p:origin x="0" y="0"/>
    </p:cViewPr>
  </p:outlineViewPr>
  <p:notesTextViewPr>
    <p:cViewPr>
      <p:scale>
        <a:sx n="50" d="100"/>
        <a:sy n="50" d="100"/>
      </p:scale>
      <p:origin x="0" y="0"/>
    </p:cViewPr>
  </p:notesTextViewPr>
  <p:sorterViewPr>
    <p:cViewPr>
      <p:scale>
        <a:sx n="101" d="100"/>
        <a:sy n="101" d="100"/>
      </p:scale>
      <p:origin x="0" y="0"/>
    </p:cViewPr>
  </p:sorterViewPr>
  <p:notesViewPr>
    <p:cSldViewPr snapToGrid="0" snapToObjects="1" showGuides="1">
      <p:cViewPr varScale="1">
        <p:scale>
          <a:sx n="80" d="100"/>
          <a:sy n="80" d="100"/>
        </p:scale>
        <p:origin x="-2004" y="-9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27/11/2023</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27/11/2023</a:t>
            </a:fld>
            <a:endParaRPr lang="en-GB" dirty="0"/>
          </a:p>
        </p:txBody>
      </p:sp>
      <p:sp>
        <p:nvSpPr>
          <p:cNvPr id="4" name="Slide Image Placeholder 3"/>
          <p:cNvSpPr>
            <a:spLocks noGrp="1" noRot="1" noChangeAspect="1"/>
          </p:cNvSpPr>
          <p:nvPr>
            <p:ph type="sldImg" idx="2"/>
          </p:nvPr>
        </p:nvSpPr>
        <p:spPr>
          <a:xfrm>
            <a:off x="393700" y="692150"/>
            <a:ext cx="6162675"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768332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10</a:t>
            </a:fld>
            <a:endParaRPr lang="en-GB" dirty="0"/>
          </a:p>
        </p:txBody>
      </p:sp>
    </p:spTree>
    <p:extLst>
      <p:ext uri="{BB962C8B-B14F-4D97-AF65-F5344CB8AC3E}">
        <p14:creationId xmlns:p14="http://schemas.microsoft.com/office/powerpoint/2010/main" val="3106903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2</a:t>
            </a:fld>
            <a:endParaRPr lang="en-GB" dirty="0"/>
          </a:p>
        </p:txBody>
      </p:sp>
    </p:spTree>
    <p:extLst>
      <p:ext uri="{BB962C8B-B14F-4D97-AF65-F5344CB8AC3E}">
        <p14:creationId xmlns:p14="http://schemas.microsoft.com/office/powerpoint/2010/main" val="398987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867702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4</a:t>
            </a:fld>
            <a:endParaRPr lang="en-GB" dirty="0"/>
          </a:p>
        </p:txBody>
      </p:sp>
    </p:spTree>
    <p:extLst>
      <p:ext uri="{BB962C8B-B14F-4D97-AF65-F5344CB8AC3E}">
        <p14:creationId xmlns:p14="http://schemas.microsoft.com/office/powerpoint/2010/main" val="3619484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2960204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970703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7</a:t>
            </a:fld>
            <a:endParaRPr lang="en-GB" dirty="0"/>
          </a:p>
        </p:txBody>
      </p:sp>
    </p:spTree>
    <p:extLst>
      <p:ext uri="{BB962C8B-B14F-4D97-AF65-F5344CB8AC3E}">
        <p14:creationId xmlns:p14="http://schemas.microsoft.com/office/powerpoint/2010/main" val="4063133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8</a:t>
            </a:fld>
            <a:endParaRPr lang="en-GB" dirty="0"/>
          </a:p>
        </p:txBody>
      </p:sp>
    </p:spTree>
    <p:extLst>
      <p:ext uri="{BB962C8B-B14F-4D97-AF65-F5344CB8AC3E}">
        <p14:creationId xmlns:p14="http://schemas.microsoft.com/office/powerpoint/2010/main" val="116408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9</a:t>
            </a:fld>
            <a:endParaRPr lang="en-GB" dirty="0"/>
          </a:p>
        </p:txBody>
      </p:sp>
    </p:spTree>
    <p:extLst>
      <p:ext uri="{BB962C8B-B14F-4D97-AF65-F5344CB8AC3E}">
        <p14:creationId xmlns:p14="http://schemas.microsoft.com/office/powerpoint/2010/main" val="1542521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pic>
        <p:nvPicPr>
          <p:cNvPr id="3" name="Picture 2" descr="A person looking at the camera&#10;&#10;Description automatically generated">
            <a:extLst>
              <a:ext uri="{FF2B5EF4-FFF2-40B4-BE49-F238E27FC236}">
                <a16:creationId xmlns:a16="http://schemas.microsoft.com/office/drawing/2014/main" id="{209F15E8-4B1D-94CB-533D-34EFAACDE82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2" r="20521" b="2632"/>
          <a:stretch/>
        </p:blipFill>
        <p:spPr>
          <a:xfrm>
            <a:off x="-1" y="0"/>
            <a:ext cx="12198351" cy="6858000"/>
          </a:xfrm>
          <a:prstGeom prst="rect">
            <a:avLst/>
          </a:prstGeom>
        </p:spPr>
      </p:pic>
      <p:grpSp>
        <p:nvGrpSpPr>
          <p:cNvPr id="15" name="Group 4">
            <a:extLst>
              <a:ext uri="{FF2B5EF4-FFF2-40B4-BE49-F238E27FC236}">
                <a16:creationId xmlns:a16="http://schemas.microsoft.com/office/drawing/2014/main" id="{6B891F47-1BBE-4926-81DF-B17907D2F8E1}"/>
              </a:ext>
            </a:extLst>
          </p:cNvPr>
          <p:cNvGrpSpPr>
            <a:grpSpLocks noChangeAspect="1"/>
          </p:cNvGrpSpPr>
          <p:nvPr userDrawn="1"/>
        </p:nvGrpSpPr>
        <p:grpSpPr bwMode="auto">
          <a:xfrm>
            <a:off x="10364788" y="4960938"/>
            <a:ext cx="1225550"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4" name="Rectangle 3" descr="Widescreen image of a person riding a bike on a road. However the image can be changed according to the content/need of the design.">
            <a:extLst>
              <a:ext uri="{FF2B5EF4-FFF2-40B4-BE49-F238E27FC236}">
                <a16:creationId xmlns:a16="http://schemas.microsoft.com/office/drawing/2014/main" id="{5BE0AE7E-101C-9F2D-210C-02B7EF3A8E69}"/>
              </a:ext>
            </a:extLst>
          </p:cNvPr>
          <p:cNvSpPr/>
          <p:nvPr userDrawn="1"/>
        </p:nvSpPr>
        <p:spPr>
          <a:xfrm>
            <a:off x="6350" y="1798"/>
            <a:ext cx="12192000" cy="6858000"/>
          </a:xfrm>
          <a:prstGeom prst="rect">
            <a:avLst/>
          </a:prstGeom>
          <a:gradFill flip="none" rotWithShape="1">
            <a:gsLst>
              <a:gs pos="43000">
                <a:srgbClr val="000000">
                  <a:alpha val="0"/>
                </a:srgbClr>
              </a:gs>
              <a:gs pos="58000">
                <a:srgbClr val="000000">
                  <a:alpha val="43000"/>
                </a:srgbClr>
              </a:gs>
              <a:gs pos="81000">
                <a:srgbClr val="000000">
                  <a:alpha val="5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a:prstGeom prst="rect">
            <a:avLst/>
          </a:prstGeo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27387698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a:prstGeom prst="rect">
            <a:avLst/>
          </a:prstGeo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89370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a:prstGeom prst="rect">
            <a:avLst/>
          </a:prstGeo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a:prstGeom prst="rect">
            <a:avLst/>
          </a:prstGeo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a:prstGeom prst="rect">
            <a:avLst/>
          </a:prstGeo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1580524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a:prstGeom prst="rect">
            <a:avLst/>
          </a:prstGeo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a:prstGeom prst="rect">
            <a:avLst/>
          </a:prstGeo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a:prstGeom prst="rect">
            <a:avLst/>
          </a:prstGeo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a:prstGeom prst="rect">
            <a:avLst/>
          </a:prstGeo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a:prstGeom prst="rect">
            <a:avLst/>
          </a:prstGeo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833100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27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a:prstGeom prst="rect">
            <a:avLst/>
          </a:prstGeo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a:prstGeom prst="rect">
            <a:avLst/>
          </a:prstGeo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a:prstGeom prst="rect">
            <a:avLst/>
          </a:prstGeo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521220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a:prstGeom prst="rect">
            <a:avLst/>
          </a:prstGeo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a:prstGeom prst="rect">
            <a:avLst/>
          </a:prstGeo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a:prstGeom prst="rect">
            <a:avLst/>
          </a:prstGeo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2322284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a:prstGeom prst="rect">
            <a:avLst/>
          </a:prstGeo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775002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7938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a:prstGeom prst="rect">
            <a:avLst/>
          </a:prstGeo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a:prstGeom prst="rect">
            <a:avLst/>
          </a:prstGeo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391415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a:prstGeom prst="rect">
            <a:avLst/>
          </a:prstGeo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a:prstGeom prst="rect">
            <a:avLst/>
          </a:prstGeo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a:prstGeom prst="rect">
            <a:avLst/>
          </a:prstGeo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a:prstGeom prst="rect">
            <a:avLst/>
          </a:prstGeo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6190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1894A3-BFA8-4097-A83B-C0972D51FE2D}"/>
              </a:ext>
            </a:extLst>
          </p:cNvPr>
          <p:cNvPicPr>
            <a:picLocks noChangeAspect="1"/>
          </p:cNvPicPr>
          <p:nvPr userDrawn="1"/>
        </p:nvPicPr>
        <p:blipFill rotWithShape="1">
          <a:blip r:embed="rId2"/>
          <a:srcRect t="25039"/>
          <a:stretch/>
        </p:blipFill>
        <p:spPr>
          <a:xfrm>
            <a:off x="0" y="0"/>
            <a:ext cx="12198350" cy="6857999"/>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a:prstGeom prst="rect">
            <a:avLst/>
          </a:prstGeo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34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867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9053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93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38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a:prstGeom prst="rect">
            <a:avLst/>
          </a:prstGeo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573040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1558" cy="6858000"/>
          </a:xfrm>
          <a:prstGeom prst="rect">
            <a:avLst/>
          </a:prstGeom>
        </p:spPr>
      </p:pic>
      <p:sp>
        <p:nvSpPr>
          <p:cNvPr id="8" name="Content Placeholder 2"/>
          <p:cNvSpPr>
            <a:spLocks noGrp="1"/>
          </p:cNvSpPr>
          <p:nvPr>
            <p:ph idx="1"/>
          </p:nvPr>
        </p:nvSpPr>
        <p:spPr>
          <a:xfrm>
            <a:off x="607799" y="719139"/>
            <a:ext cx="4677635"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82227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8" name="Content Placeholder 2"/>
          <p:cNvSpPr>
            <a:spLocks noGrp="1"/>
          </p:cNvSpPr>
          <p:nvPr>
            <p:ph idx="1"/>
          </p:nvPr>
        </p:nvSpPr>
        <p:spPr>
          <a:xfrm>
            <a:off x="607799" y="719139"/>
            <a:ext cx="4677635"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1555" cy="6858000"/>
          </a:xfrm>
          <a:prstGeom prst="rect">
            <a:avLst/>
          </a:prstGeom>
        </p:spPr>
      </p:pic>
      <p:sp>
        <p:nvSpPr>
          <p:cNvPr id="8" name="Content Placeholder 2"/>
          <p:cNvSpPr>
            <a:spLocks noGrp="1"/>
          </p:cNvSpPr>
          <p:nvPr>
            <p:ph idx="1"/>
          </p:nvPr>
        </p:nvSpPr>
        <p:spPr>
          <a:xfrm>
            <a:off x="607799" y="719139"/>
            <a:ext cx="4677635"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91958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1075267" y="294200"/>
            <a:ext cx="10513166" cy="590400"/>
          </a:xfrm>
        </p:spPr>
        <p:txBody>
          <a:bodyPr/>
          <a:lstStyle>
            <a:lvl1pPr>
              <a:defRPr sz="24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9661643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500507324"/>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11004377"/>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4619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4619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grpSp>
        <p:nvGrpSpPr>
          <p:cNvPr id="14" name="Group 4">
            <a:extLst>
              <a:ext uri="{FF2B5EF4-FFF2-40B4-BE49-F238E27FC236}">
                <a16:creationId xmlns:a16="http://schemas.microsoft.com/office/drawing/2014/main" id="{5CE71800-5B4B-4F94-8DA1-A2C05D9E8750}"/>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52480370"/>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761285936"/>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1157452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8323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ndard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457041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50013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71089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4BCD91D-E17F-4B16-A3F2-EEF2A6E3B4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5540" b="21219"/>
          <a:stretch/>
        </p:blipFill>
        <p:spPr>
          <a:xfrm>
            <a:off x="0" y="-2"/>
            <a:ext cx="12198350" cy="6858001"/>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366" y="869576"/>
            <a:ext cx="4848024"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82" name="Group 4">
            <a:extLst>
              <a:ext uri="{FF2B5EF4-FFF2-40B4-BE49-F238E27FC236}">
                <a16:creationId xmlns:a16="http://schemas.microsoft.com/office/drawing/2014/main" id="{A63454B3-EB4E-450A-98AA-6B5943D89732}"/>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49616778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6460789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A94B7-7BDE-4510-A417-A765301D1371}"/>
              </a:ext>
            </a:extLst>
          </p:cNvPr>
          <p:cNvSpPr>
            <a:spLocks noGrp="1"/>
          </p:cNvSpPr>
          <p:nvPr>
            <p:ph type="pic" sz="quarter" idx="11"/>
          </p:nvPr>
        </p:nvSpPr>
        <p:spPr>
          <a:xfrm>
            <a:off x="0" y="0"/>
            <a:ext cx="12198350" cy="6858000"/>
          </a:xfrm>
          <a:ln>
            <a:noFill/>
          </a:ln>
        </p:spPr>
        <p:txBody>
          <a:bodyPr/>
          <a:lstStyle>
            <a:lvl1pPr marL="0" indent="0" algn="ctr">
              <a:buNone/>
              <a:defRPr/>
            </a:lvl1pPr>
          </a:lstStyle>
          <a:p>
            <a:endParaRPr lang="en-IN"/>
          </a:p>
        </p:txBody>
      </p:sp>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tx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6294362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2"/>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4931197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42217372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0489916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617221"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617221"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16786273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254414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507BA1-EA97-432B-8AAE-BE8FEE624583}"/>
              </a:ext>
            </a:extLst>
          </p:cNvPr>
          <p:cNvSpPr>
            <a:spLocks noGrp="1"/>
          </p:cNvSpPr>
          <p:nvPr>
            <p:ph type="pic" sz="quarter" idx="10"/>
          </p:nvPr>
        </p:nvSpPr>
        <p:spPr>
          <a:xfrm>
            <a:off x="0" y="0"/>
            <a:ext cx="12198350" cy="6858000"/>
          </a:xfrm>
          <a:ln>
            <a:noFill/>
          </a:ln>
        </p:spPr>
        <p:txBody>
          <a:bodyPr/>
          <a:lstStyle>
            <a:lvl1pPr marL="0" indent="0" algn="ctr">
              <a:buNone/>
              <a:defRPr/>
            </a:lvl1pPr>
          </a:lstStyle>
          <a:p>
            <a:endParaRPr lang="en-IN"/>
          </a:p>
        </p:txBody>
      </p:sp>
    </p:spTree>
    <p:extLst>
      <p:ext uri="{BB962C8B-B14F-4D97-AF65-F5344CB8AC3E}">
        <p14:creationId xmlns:p14="http://schemas.microsoft.com/office/powerpoint/2010/main" val="895650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6075811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576159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600" y="1137920"/>
            <a:ext cx="10980738" cy="4756150"/>
          </a:xfrm>
          <a:prstGeom prst="rect">
            <a:avLst/>
          </a:prstGeom>
        </p:spPr>
        <p:txBody>
          <a:bodyPr/>
          <a:lstStyle>
            <a:lvl1pPr>
              <a:defRPr/>
            </a:lvl1pPr>
          </a:lstStyle>
          <a:p>
            <a:pPr lvl="0"/>
            <a:r>
              <a:rPr lang="en-IN"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993965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546440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5966410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80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0792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39388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19870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005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1921570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5310548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544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365547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a:prstGeom prst="rect">
            <a:avLst/>
          </a:prstGeo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a:prstGeom prst="rect">
            <a:avLst/>
          </a:prstGeo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a:prstGeom prst="rect">
            <a:avLst/>
          </a:prstGeo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a:prstGeom prst="rect">
            <a:avLst/>
          </a:prstGeo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a:prstGeom prst="rect">
            <a:avLst/>
          </a:prstGeo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06391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a:prstGeom prst="rect">
            <a:avLst/>
          </a:prstGeo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a:prstGeom prst="rect">
            <a:avLst/>
          </a:prstGeo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a:prstGeom prst="rect">
            <a:avLst/>
          </a:prstGeo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a:prstGeom prst="rect">
            <a:avLst/>
          </a:prstGeo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3138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a:prstGeom prst="rect">
            <a:avLst/>
          </a:prstGeo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45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2200" y="285890"/>
            <a:ext cx="10496233" cy="590880"/>
          </a:xfrm>
          <a:prstGeom prst="rect">
            <a:avLst/>
          </a:prstGeom>
        </p:spPr>
        <p:txBody>
          <a:bodyPr vert="horz" lIns="0" tIns="0" rIns="0" bIns="0" rtlCol="0" anchor="t" anchorCtr="0">
            <a:noAutofit/>
          </a:bodyPr>
          <a:lstStyle/>
          <a:p>
            <a:r>
              <a:rPr lang="en-US" dirty="0"/>
              <a:t>Click to edit Master title style</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806038" y="6372294"/>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8" name="Footer Placeholder 2">
            <a:extLst>
              <a:ext uri="{FF2B5EF4-FFF2-40B4-BE49-F238E27FC236}">
                <a16:creationId xmlns:a16="http://schemas.microsoft.com/office/drawing/2014/main" id="{FE280278-22FE-4F3D-8D37-B8FB096E9C4C}"/>
              </a:ext>
            </a:extLst>
          </p:cNvPr>
          <p:cNvSpPr txBox="1">
            <a:spLocks/>
          </p:cNvSpPr>
          <p:nvPr userDrawn="1"/>
        </p:nvSpPr>
        <p:spPr>
          <a:xfrm rot="16200000">
            <a:off x="-726561" y="5437675"/>
            <a:ext cx="165735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sz="800" dirty="0">
                <a:solidFill>
                  <a:schemeClr val="tx1">
                    <a:lumMod val="60000"/>
                    <a:lumOff val="40000"/>
                  </a:schemeClr>
                </a:solidFill>
              </a:rPr>
              <a:t>E Y   T E C H A T H O N   4.0</a:t>
            </a:r>
          </a:p>
        </p:txBody>
      </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78432" y="6565106"/>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solidFill>
                  <a:srgbClr val="FFE600"/>
                </a:solidFill>
              </a:rPr>
              <a:t>Page </a:t>
            </a:r>
            <a:fld id="{D5B76411-544C-4F9A-8EDE-9EEB2BD21F95}" type="slidenum">
              <a:rPr lang="en-IN" smtClean="0">
                <a:solidFill>
                  <a:srgbClr val="FFE600"/>
                </a:solidFill>
              </a:rPr>
              <a:t>‹#›</a:t>
            </a:fld>
            <a:endParaRPr dirty="0">
              <a:solidFill>
                <a:srgbClr val="FFE600"/>
              </a:solidFill>
            </a:endParaRPr>
          </a:p>
        </p:txBody>
      </p:sp>
      <p:cxnSp>
        <p:nvCxnSpPr>
          <p:cNvPr id="8" name="Straight Connector 7">
            <a:extLst>
              <a:ext uri="{FF2B5EF4-FFF2-40B4-BE49-F238E27FC236}">
                <a16:creationId xmlns:a16="http://schemas.microsoft.com/office/drawing/2014/main" id="{753E657A-3AD0-80B8-8F21-4C4808DD8BA5}"/>
              </a:ext>
            </a:extLst>
          </p:cNvPr>
          <p:cNvCxnSpPr>
            <a:cxnSpLocks/>
          </p:cNvCxnSpPr>
          <p:nvPr userDrawn="1"/>
        </p:nvCxnSpPr>
        <p:spPr>
          <a:xfrm flipV="1">
            <a:off x="102114" y="965200"/>
            <a:ext cx="0" cy="3860800"/>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C376B3-D4BE-1523-1002-BF7CA0403595}"/>
              </a:ext>
            </a:extLst>
          </p:cNvPr>
          <p:cNvSpPr/>
          <p:nvPr userDrawn="1"/>
        </p:nvSpPr>
        <p:spPr>
          <a:xfrm>
            <a:off x="0" y="6776637"/>
            <a:ext cx="3572933" cy="81363"/>
          </a:xfrm>
          <a:prstGeom prst="rect">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9" name="Rectangle 18">
            <a:extLst>
              <a:ext uri="{FF2B5EF4-FFF2-40B4-BE49-F238E27FC236}">
                <a16:creationId xmlns:a16="http://schemas.microsoft.com/office/drawing/2014/main" id="{5FBB50FC-8123-749D-BA7B-854B4CDB17B4}"/>
              </a:ext>
            </a:extLst>
          </p:cNvPr>
          <p:cNvSpPr/>
          <p:nvPr userDrawn="1"/>
        </p:nvSpPr>
        <p:spPr>
          <a:xfrm>
            <a:off x="8625417" y="6776637"/>
            <a:ext cx="3572933" cy="81363"/>
          </a:xfrm>
          <a:prstGeom prst="rect">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0" name="Rectangle 19">
            <a:extLst>
              <a:ext uri="{FF2B5EF4-FFF2-40B4-BE49-F238E27FC236}">
                <a16:creationId xmlns:a16="http://schemas.microsoft.com/office/drawing/2014/main" id="{6A4B1F51-8829-DEFC-D1F4-C949B013D82E}"/>
              </a:ext>
            </a:extLst>
          </p:cNvPr>
          <p:cNvSpPr/>
          <p:nvPr userDrawn="1"/>
        </p:nvSpPr>
        <p:spPr>
          <a:xfrm>
            <a:off x="3547533" y="6776637"/>
            <a:ext cx="5077884" cy="8136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87" r:id="rId1"/>
    <p:sldLayoutId id="2147483890" r:id="rId2"/>
    <p:sldLayoutId id="2147483825" r:id="rId3"/>
    <p:sldLayoutId id="2147483826" r:id="rId4"/>
    <p:sldLayoutId id="2147483827" r:id="rId5"/>
    <p:sldLayoutId id="2147483875" r:id="rId6"/>
    <p:sldLayoutId id="2147483873" r:id="rId7"/>
    <p:sldLayoutId id="2147483872" r:id="rId8"/>
    <p:sldLayoutId id="2147483828" r:id="rId9"/>
    <p:sldLayoutId id="2147483877" r:id="rId10"/>
    <p:sldLayoutId id="2147483876" r:id="rId11"/>
    <p:sldLayoutId id="2147483871" r:id="rId12"/>
    <p:sldLayoutId id="2147483829" r:id="rId13"/>
    <p:sldLayoutId id="2147483923" r:id="rId14"/>
    <p:sldLayoutId id="2147483921"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74" r:id="rId25"/>
    <p:sldLayoutId id="2147483926" r:id="rId26"/>
    <p:sldLayoutId id="2147483839" r:id="rId27"/>
    <p:sldLayoutId id="2147483925" r:id="rId28"/>
    <p:sldLayoutId id="2147483840" r:id="rId29"/>
    <p:sldLayoutId id="2147483927" r:id="rId30"/>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1" name="Group 4">
            <a:extLst>
              <a:ext uri="{FF2B5EF4-FFF2-40B4-BE49-F238E27FC236}">
                <a16:creationId xmlns:a16="http://schemas.microsoft.com/office/drawing/2014/main" id="{3CDF1934-D2B2-4AA9-8EA1-1E5186579043}"/>
              </a:ext>
            </a:extLst>
          </p:cNvPr>
          <p:cNvGrpSpPr>
            <a:grpSpLocks noChangeAspect="1"/>
          </p:cNvGrpSpPr>
          <p:nvPr userDrawn="1"/>
        </p:nvGrpSpPr>
        <p:grpSpPr bwMode="auto">
          <a:xfrm>
            <a:off x="11287125" y="6356350"/>
            <a:ext cx="303213" cy="311150"/>
            <a:chOff x="7110" y="4004"/>
            <a:chExt cx="191" cy="196"/>
          </a:xfrm>
        </p:grpSpPr>
        <p:sp>
          <p:nvSpPr>
            <p:cNvPr id="12" name="Freeform 5">
              <a:extLst>
                <a:ext uri="{FF2B5EF4-FFF2-40B4-BE49-F238E27FC236}">
                  <a16:creationId xmlns:a16="http://schemas.microsoft.com/office/drawing/2014/main" id="{CD35872E-4184-4A23-95E6-82765736F9D7}"/>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Freeform 6">
              <a:extLst>
                <a:ext uri="{FF2B5EF4-FFF2-40B4-BE49-F238E27FC236}">
                  <a16:creationId xmlns:a16="http://schemas.microsoft.com/office/drawing/2014/main" id="{9F1107F2-2963-451C-9226-045532588C4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7">
              <a:extLst>
                <a:ext uri="{FF2B5EF4-FFF2-40B4-BE49-F238E27FC236}">
                  <a16:creationId xmlns:a16="http://schemas.microsoft.com/office/drawing/2014/main" id="{0DA7FBA8-90E2-4391-A0BA-B3AB3437530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1" name="Date Placeholder 1">
            <a:extLst>
              <a:ext uri="{FF2B5EF4-FFF2-40B4-BE49-F238E27FC236}">
                <a16:creationId xmlns:a16="http://schemas.microsoft.com/office/drawing/2014/main" id="{A9B702AF-19B6-4F5E-8D83-4C8DC525EA2D}"/>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27 November 2023</a:t>
            </a:fld>
            <a:endParaRPr lang="en-IN" dirty="0"/>
          </a:p>
        </p:txBody>
      </p:sp>
      <p:sp>
        <p:nvSpPr>
          <p:cNvPr id="22" name="Footer Placeholder 2">
            <a:extLst>
              <a:ext uri="{FF2B5EF4-FFF2-40B4-BE49-F238E27FC236}">
                <a16:creationId xmlns:a16="http://schemas.microsoft.com/office/drawing/2014/main" id="{F5D667A6-D967-4BCE-95CA-C796E5DCAADD}"/>
              </a:ext>
            </a:extLst>
          </p:cNvPr>
          <p:cNvSpPr txBox="1">
            <a:spLocks/>
          </p:cNvSpPr>
          <p:nvPr userDrawn="1"/>
        </p:nvSpPr>
        <p:spPr>
          <a:xfrm>
            <a:off x="3162988"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Presentation title</a:t>
            </a:r>
          </a:p>
        </p:txBody>
      </p:sp>
      <p:sp>
        <p:nvSpPr>
          <p:cNvPr id="24" name="Slide Number Placeholder 4">
            <a:extLst>
              <a:ext uri="{FF2B5EF4-FFF2-40B4-BE49-F238E27FC236}">
                <a16:creationId xmlns:a16="http://schemas.microsoft.com/office/drawing/2014/main" id="{E59D4E9C-D280-4A0D-B23D-22954AB0CEC9}"/>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2945010009"/>
      </p:ext>
    </p:extLst>
  </p:cSld>
  <p:clrMap bg1="lt1" tx1="dk1" bg2="lt2" tx2="dk2" accent1="accent1" accent2="accent2" accent3="accent3" accent4="accent4" accent5="accent5" accent6="accent6" hlink="hlink" folHlink="folHlink"/>
  <p:sldLayoutIdLst>
    <p:sldLayoutId id="2147483920"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3" r:id="rId11"/>
    <p:sldLayoutId id="2147483919" r:id="rId12"/>
    <p:sldLayoutId id="2147483922" r:id="rId13"/>
    <p:sldLayoutId id="2147483924"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2" userDrawn="1">
          <p15:clr>
            <a:srgbClr val="F26B43"/>
          </p15:clr>
        </p15:guide>
        <p15:guide id="3" pos="384" userDrawn="1">
          <p15:clr>
            <a:srgbClr val="F26B43"/>
          </p15:clr>
        </p15:guide>
        <p15:guide id="4" pos="7302" userDrawn="1">
          <p15:clr>
            <a:srgbClr val="F26B43"/>
          </p15:clr>
        </p15:guide>
        <p15:guide id="5" orient="horz" pos="712" userDrawn="1">
          <p15:clr>
            <a:srgbClr val="F26B43"/>
          </p15:clr>
        </p15:guide>
        <p15:guide id="6" orient="horz" pos="3840" userDrawn="1">
          <p15:clr>
            <a:srgbClr val="F26B43"/>
          </p15:clr>
        </p15:guide>
        <p15:guide id="7" orient="horz" pos="4199" userDrawn="1">
          <p15:clr>
            <a:srgbClr val="F26B43"/>
          </p15:clr>
        </p15:guide>
        <p15:guide id="8" orient="horz" pos="173" userDrawn="1">
          <p15:clr>
            <a:srgbClr val="F26B43"/>
          </p15:clr>
        </p15:guide>
        <p15:guide id="9" orient="horz" pos="39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11.JP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1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hyperlink" Target="https://shorturl.at/dguBZ" TargetMode="External"/><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1"/>
          <p:cNvSpPr>
            <a:spLocks noGrp="1"/>
          </p:cNvSpPr>
          <p:nvPr>
            <p:ph type="ctrTitle"/>
          </p:nvPr>
        </p:nvSpPr>
        <p:spPr>
          <a:xfrm>
            <a:off x="813604" y="1979622"/>
            <a:ext cx="4328932" cy="979702"/>
          </a:xfrm>
        </p:spPr>
        <p:txBody>
          <a:bodyPr>
            <a:normAutofit/>
          </a:bodyPr>
          <a:lstStyle/>
          <a:p>
            <a:r>
              <a:rPr lang="en-IN" sz="3600" b="1" dirty="0">
                <a:solidFill>
                  <a:schemeClr val="tx1"/>
                </a:solidFill>
              </a:rPr>
              <a:t>EY </a:t>
            </a:r>
            <a:r>
              <a:rPr lang="en-IN" sz="3600" b="1" dirty="0" err="1">
                <a:solidFill>
                  <a:schemeClr val="tx1"/>
                </a:solidFill>
              </a:rPr>
              <a:t>Techathon</a:t>
            </a:r>
            <a:r>
              <a:rPr lang="en-IN" sz="3600" b="1" dirty="0">
                <a:solidFill>
                  <a:schemeClr val="tx1"/>
                </a:solidFill>
              </a:rPr>
              <a:t> 4.0</a:t>
            </a:r>
            <a:endParaRPr lang="en-US" sz="3600" b="1" dirty="0"/>
          </a:p>
        </p:txBody>
      </p:sp>
      <p:sp>
        <p:nvSpPr>
          <p:cNvPr id="8" name="Subtitle 12"/>
          <p:cNvSpPr>
            <a:spLocks noGrp="1"/>
          </p:cNvSpPr>
          <p:nvPr>
            <p:ph type="subTitle" idx="1"/>
          </p:nvPr>
        </p:nvSpPr>
        <p:spPr>
          <a:xfrm>
            <a:off x="813604" y="3563334"/>
            <a:ext cx="4328932" cy="470121"/>
          </a:xfrm>
        </p:spPr>
        <p:txBody>
          <a:bodyPr>
            <a:normAutofit/>
          </a:bodyPr>
          <a:lstStyle/>
          <a:p>
            <a:r>
              <a:rPr lang="en-GB" sz="1800" b="1" dirty="0"/>
              <a:t>Detailed Submission</a:t>
            </a:r>
          </a:p>
        </p:txBody>
      </p:sp>
      <p:sp>
        <p:nvSpPr>
          <p:cNvPr id="2" name="Title 11">
            <a:extLst>
              <a:ext uri="{FF2B5EF4-FFF2-40B4-BE49-F238E27FC236}">
                <a16:creationId xmlns:a16="http://schemas.microsoft.com/office/drawing/2014/main" id="{A64C2D57-20B3-A3B1-599C-927F57575E92}"/>
              </a:ext>
            </a:extLst>
          </p:cNvPr>
          <p:cNvSpPr txBox="1">
            <a:spLocks/>
          </p:cNvSpPr>
          <p:nvPr/>
        </p:nvSpPr>
        <p:spPr>
          <a:xfrm>
            <a:off x="813604" y="2529953"/>
            <a:ext cx="4328932" cy="674902"/>
          </a:xfrm>
          <a:prstGeom prst="rect">
            <a:avLst/>
          </a:prstGeom>
        </p:spPr>
        <p:txBody>
          <a:bodyPr vert="horz" lIns="0" tIns="0" rIns="0" bIns="0" rtlCol="0" anchor="t" anchorCtr="0">
            <a:normAutofit fontScale="97500"/>
          </a:bodyPr>
          <a:lstStyle>
            <a:lvl1pPr algn="l" defTabSz="914400" rtl="0" eaLnBrk="1" latinLnBrk="0" hangingPunct="1">
              <a:lnSpc>
                <a:spcPct val="85000"/>
              </a:lnSpc>
              <a:spcBef>
                <a:spcPct val="0"/>
              </a:spcBef>
              <a:buNone/>
              <a:defRPr sz="3000" b="0" kern="1200">
                <a:solidFill>
                  <a:schemeClr val="tx1"/>
                </a:solidFill>
                <a:latin typeface="EYInterstate Light" panose="02000506000000020004" pitchFamily="2" charset="0"/>
                <a:ea typeface="+mj-ea"/>
                <a:cs typeface="Arial" pitchFamily="34" charset="0"/>
              </a:defRPr>
            </a:lvl1pPr>
          </a:lstStyle>
          <a:p>
            <a:r>
              <a:rPr lang="en-IN" sz="2000" i="1" dirty="0"/>
              <a:t>Re-imagining possibilities with </a:t>
            </a:r>
            <a:br>
              <a:rPr lang="en-IN" sz="2000" i="1" dirty="0"/>
            </a:br>
            <a:r>
              <a:rPr lang="en-IN" sz="2000" i="1" dirty="0"/>
              <a:t>Generative AI</a:t>
            </a:r>
            <a:endParaRPr lang="en-US" sz="2000" dirty="0"/>
          </a:p>
        </p:txBody>
      </p:sp>
    </p:spTree>
    <p:extLst>
      <p:ext uri="{BB962C8B-B14F-4D97-AF65-F5344CB8AC3E}">
        <p14:creationId xmlns:p14="http://schemas.microsoft.com/office/powerpoint/2010/main" val="3603587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AEA5690-6DB0-4FFC-AAEB-BF040BF5401B}"/>
              </a:ext>
            </a:extLst>
          </p:cNvPr>
          <p:cNvGrpSpPr/>
          <p:nvPr/>
        </p:nvGrpSpPr>
        <p:grpSpPr>
          <a:xfrm>
            <a:off x="8067041" y="2037387"/>
            <a:ext cx="3903655" cy="1079090"/>
            <a:chOff x="8067041" y="2037387"/>
            <a:chExt cx="3903655" cy="1079090"/>
          </a:xfrm>
        </p:grpSpPr>
        <p:sp>
          <p:nvSpPr>
            <p:cNvPr id="21" name="Rectangle 20">
              <a:extLst>
                <a:ext uri="{FF2B5EF4-FFF2-40B4-BE49-F238E27FC236}">
                  <a16:creationId xmlns:a16="http://schemas.microsoft.com/office/drawing/2014/main" id="{FD2A457A-D9C6-4405-AAD1-49B41A33C12A}"/>
                </a:ext>
              </a:extLst>
            </p:cNvPr>
            <p:cNvSpPr/>
            <p:nvPr/>
          </p:nvSpPr>
          <p:spPr>
            <a:xfrm>
              <a:off x="8420207" y="2037387"/>
              <a:ext cx="3550489" cy="107909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FFE600"/>
                  </a:solidFill>
                  <a:effectLst/>
                  <a:uLnTx/>
                  <a:uFillTx/>
                  <a:latin typeface="EYInterstate Light"/>
                  <a:ea typeface="+mn-ea"/>
                  <a:cs typeface="+mn-cs"/>
                </a:rPr>
                <a:t>Building a better working world</a:t>
              </a:r>
            </a:p>
          </p:txBody>
        </p:sp>
        <p:grpSp>
          <p:nvGrpSpPr>
            <p:cNvPr id="22" name="Group 21">
              <a:extLst>
                <a:ext uri="{FF2B5EF4-FFF2-40B4-BE49-F238E27FC236}">
                  <a16:creationId xmlns:a16="http://schemas.microsoft.com/office/drawing/2014/main" id="{9454FC16-457B-454D-86F4-37023A484242}"/>
                </a:ext>
              </a:extLst>
            </p:cNvPr>
            <p:cNvGrpSpPr/>
            <p:nvPr/>
          </p:nvGrpSpPr>
          <p:grpSpPr>
            <a:xfrm>
              <a:off x="8067041" y="2037387"/>
              <a:ext cx="3827780" cy="1061883"/>
              <a:chOff x="8067040" y="2037387"/>
              <a:chExt cx="3924833" cy="1061883"/>
            </a:xfrm>
          </p:grpSpPr>
          <p:cxnSp>
            <p:nvCxnSpPr>
              <p:cNvPr id="23" name="Straight Connector 22">
                <a:extLst>
                  <a:ext uri="{FF2B5EF4-FFF2-40B4-BE49-F238E27FC236}">
                    <a16:creationId xmlns:a16="http://schemas.microsoft.com/office/drawing/2014/main" id="{6A467C5D-E708-42F4-9F07-5B92315ADEA0}"/>
                  </a:ext>
                </a:extLst>
              </p:cNvPr>
              <p:cNvCxnSpPr>
                <a:cxnSpLocks/>
              </p:cNvCxnSpPr>
              <p:nvPr/>
            </p:nvCxnSpPr>
            <p:spPr>
              <a:xfrm>
                <a:off x="8067040" y="2037387"/>
                <a:ext cx="3924833" cy="0"/>
              </a:xfrm>
              <a:prstGeom prst="line">
                <a:avLst/>
              </a:prstGeom>
              <a:ln w="9525">
                <a:solidFill>
                  <a:schemeClr val="tx2"/>
                </a:solidFill>
                <a:headEnd type="none"/>
                <a:tailEnd type="diamo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F14372-E1BB-4D5C-BE33-E2EAF212CA69}"/>
                  </a:ext>
                </a:extLst>
              </p:cNvPr>
              <p:cNvCxnSpPr>
                <a:cxnSpLocks/>
              </p:cNvCxnSpPr>
              <p:nvPr/>
            </p:nvCxnSpPr>
            <p:spPr>
              <a:xfrm>
                <a:off x="8854440" y="3099270"/>
                <a:ext cx="3137433" cy="0"/>
              </a:xfrm>
              <a:prstGeom prst="line">
                <a:avLst/>
              </a:prstGeom>
              <a:ln w="9525">
                <a:solidFill>
                  <a:schemeClr val="tx2"/>
                </a:solidFill>
                <a:headEnd type="none"/>
                <a:tailEnd type="diamond"/>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625BF4B7-3B3C-CF49-9C8F-BC76B58786AB}"/>
              </a:ext>
            </a:extLst>
          </p:cNvPr>
          <p:cNvSpPr/>
          <p:nvPr/>
        </p:nvSpPr>
        <p:spPr>
          <a:xfrm>
            <a:off x="3816800" y="5143864"/>
            <a:ext cx="5018170" cy="1446550"/>
          </a:xfrm>
          <a:prstGeom prst="rect">
            <a:avLst/>
          </a:prstGeom>
          <a:noFill/>
        </p:spPr>
        <p:txBody>
          <a:bodyPr wrap="none" lIns="91440" tIns="45720" rIns="91440" bIns="45720">
            <a:spAutoFit/>
          </a:bodyPr>
          <a:lstStyle/>
          <a:p>
            <a:pPr algn="ctr"/>
            <a:r>
              <a:rPr lang="en-GB" sz="8800" b="1" cap="none" spc="0" dirty="0">
                <a:ln w="12700">
                  <a:solidFill>
                    <a:schemeClr val="tx2">
                      <a:lumMod val="75000"/>
                    </a:schemeClr>
                  </a:solidFill>
                  <a:prstDash val="solid"/>
                </a:ln>
                <a:solidFill>
                  <a:srgbClr val="FFF505"/>
                </a:solid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1142519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6DF6D1-F25A-BD7F-7301-EAB04C33C3EB}"/>
              </a:ext>
            </a:extLst>
          </p:cNvPr>
          <p:cNvSpPr/>
          <p:nvPr/>
        </p:nvSpPr>
        <p:spPr>
          <a:xfrm>
            <a:off x="265646" y="443871"/>
            <a:ext cx="11494707" cy="6172320"/>
          </a:xfrm>
          <a:prstGeom prst="rect">
            <a:avLst/>
          </a:prstGeom>
          <a:solidFill>
            <a:schemeClr val="tx1">
              <a:lumMod val="75000"/>
              <a:alpha val="55000"/>
            </a:schemeClr>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200" dirty="0">
                <a:solidFill>
                  <a:schemeClr val="tx1"/>
                </a:solidFill>
              </a:rPr>
              <a:t>P</a:t>
            </a:r>
          </a:p>
        </p:txBody>
      </p:sp>
      <p:sp>
        <p:nvSpPr>
          <p:cNvPr id="2" name="Title 1"/>
          <p:cNvSpPr>
            <a:spLocks noGrp="1"/>
          </p:cNvSpPr>
          <p:nvPr>
            <p:ph type="title"/>
          </p:nvPr>
        </p:nvSpPr>
        <p:spPr>
          <a:xfrm>
            <a:off x="856447" y="-31114"/>
            <a:ext cx="10513166" cy="590400"/>
          </a:xfrm>
        </p:spPr>
        <p:txBody>
          <a:bodyPr anchor="ctr"/>
          <a:lstStyle/>
          <a:p>
            <a:pPr algn="ctr"/>
            <a:r>
              <a:rPr lang="en-IN" sz="3600" dirty="0"/>
              <a:t>Team Details</a:t>
            </a:r>
          </a:p>
        </p:txBody>
      </p:sp>
      <p:sp>
        <p:nvSpPr>
          <p:cNvPr id="5" name="TextBox 4">
            <a:extLst>
              <a:ext uri="{FF2B5EF4-FFF2-40B4-BE49-F238E27FC236}">
                <a16:creationId xmlns:a16="http://schemas.microsoft.com/office/drawing/2014/main" id="{3F817A2B-F048-BE55-A84D-B91BC5B4C9E0}"/>
              </a:ext>
            </a:extLst>
          </p:cNvPr>
          <p:cNvSpPr txBox="1"/>
          <p:nvPr/>
        </p:nvSpPr>
        <p:spPr>
          <a:xfrm>
            <a:off x="459944" y="499930"/>
            <a:ext cx="6100232" cy="369332"/>
          </a:xfrm>
          <a:prstGeom prst="rect">
            <a:avLst/>
          </a:prstGeom>
          <a:noFill/>
        </p:spPr>
        <p:txBody>
          <a:bodyPr wrap="square">
            <a:spAutoFit/>
          </a:bodyPr>
          <a:lstStyle/>
          <a:p>
            <a:pPr marL="0" marR="0" lvl="0" indent="0" algn="l" rtl="0">
              <a:spcBef>
                <a:spcPts val="0"/>
              </a:spcBef>
              <a:spcAft>
                <a:spcPts val="0"/>
              </a:spcAft>
              <a:buNone/>
            </a:pPr>
            <a:r>
              <a:rPr lang="en-GB" sz="1800" b="0" u="none" strike="noStrike" cap="none" dirty="0">
                <a:solidFill>
                  <a:srgbClr val="FFE600"/>
                </a:solidFill>
              </a:rPr>
              <a:t>Team Name: </a:t>
            </a:r>
            <a:r>
              <a:rPr lang="en-GB" b="1" u="sng" dirty="0">
                <a:solidFill>
                  <a:srgbClr val="FFE600"/>
                </a:solidFill>
              </a:rPr>
              <a:t>Data Ninjas</a:t>
            </a:r>
            <a:endParaRPr lang="en-GB" sz="1800" b="1" u="sng" strike="noStrike" cap="none" dirty="0">
              <a:solidFill>
                <a:srgbClr val="FFE600"/>
              </a:solidFill>
              <a:latin typeface="Inter Light"/>
              <a:ea typeface="Inter Light"/>
              <a:cs typeface="Inter Light"/>
              <a:sym typeface="Inter Light"/>
            </a:endParaRPr>
          </a:p>
        </p:txBody>
      </p:sp>
      <p:graphicFrame>
        <p:nvGraphicFramePr>
          <p:cNvPr id="10" name="Table 9">
            <a:extLst>
              <a:ext uri="{FF2B5EF4-FFF2-40B4-BE49-F238E27FC236}">
                <a16:creationId xmlns:a16="http://schemas.microsoft.com/office/drawing/2014/main" id="{0B790E5F-F814-DC01-38D1-12B9746ACC44}"/>
              </a:ext>
            </a:extLst>
          </p:cNvPr>
          <p:cNvGraphicFramePr>
            <a:graphicFrameLocks noGrp="1"/>
          </p:cNvGraphicFramePr>
          <p:nvPr>
            <p:extLst>
              <p:ext uri="{D42A27DB-BD31-4B8C-83A1-F6EECF244321}">
                <p14:modId xmlns:p14="http://schemas.microsoft.com/office/powerpoint/2010/main" val="1297941610"/>
              </p:ext>
            </p:extLst>
          </p:nvPr>
        </p:nvGraphicFramePr>
        <p:xfrm>
          <a:off x="1077580" y="3749445"/>
          <a:ext cx="2901849" cy="2433582"/>
        </p:xfrm>
        <a:graphic>
          <a:graphicData uri="http://schemas.openxmlformats.org/drawingml/2006/table">
            <a:tbl>
              <a:tblPr>
                <a:tableStyleId>{5C22544A-7EE6-4342-B048-85BDC9FD1C3A}</a:tableStyleId>
              </a:tblPr>
              <a:tblGrid>
                <a:gridCol w="2901849">
                  <a:extLst>
                    <a:ext uri="{9D8B030D-6E8A-4147-A177-3AD203B41FA5}">
                      <a16:colId xmlns:a16="http://schemas.microsoft.com/office/drawing/2014/main" val="1043210880"/>
                    </a:ext>
                  </a:extLst>
                </a:gridCol>
              </a:tblGrid>
              <a:tr h="595294">
                <a:tc>
                  <a:txBody>
                    <a:bodyPr/>
                    <a:lstStyle/>
                    <a:p>
                      <a:pPr algn="l" fontAlgn="b"/>
                      <a:r>
                        <a:rPr lang="en-IN" sz="1400" b="0" u="none" strike="noStrike">
                          <a:solidFill>
                            <a:schemeClr val="bg1"/>
                          </a:solidFill>
                          <a:effectLst/>
                          <a:latin typeface="+mj-lt"/>
                        </a:rPr>
                        <a:t>Team Member 1 Name : </a:t>
                      </a:r>
                    </a:p>
                    <a:p>
                      <a:pPr algn="l" fontAlgn="b"/>
                      <a:r>
                        <a:rPr lang="en-IN" sz="1400" b="1" u="none" strike="noStrike">
                          <a:solidFill>
                            <a:schemeClr val="bg1"/>
                          </a:solidFill>
                          <a:effectLst/>
                          <a:latin typeface="+mj-lt"/>
                        </a:rPr>
                        <a:t>N Yogeesh</a:t>
                      </a:r>
                      <a:endParaRPr lang="en-IN" sz="1400" b="1"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647700">
                <a:tc>
                  <a:txBody>
                    <a:bodyPr/>
                    <a:lstStyle/>
                    <a:p>
                      <a:pPr algn="l" fontAlgn="b"/>
                      <a:r>
                        <a:rPr lang="en-IN" sz="1400" b="0" u="none" strike="noStrike" dirty="0">
                          <a:solidFill>
                            <a:schemeClr val="bg1"/>
                          </a:solidFill>
                          <a:effectLst/>
                          <a:latin typeface="+mj-lt"/>
                        </a:rPr>
                        <a:t>College name : </a:t>
                      </a:r>
                      <a:r>
                        <a:rPr lang="en-IN" sz="1400" b="1" u="none" strike="noStrike" kern="1200" dirty="0">
                          <a:solidFill>
                            <a:schemeClr val="bg1"/>
                          </a:solidFill>
                          <a:effectLst/>
                          <a:latin typeface="+mj-lt"/>
                          <a:ea typeface="+mn-ea"/>
                          <a:cs typeface="+mn-cs"/>
                        </a:rPr>
                        <a:t>Indian Institute of Foreign Trade, New Delhi</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595294">
                <a:tc>
                  <a:txBody>
                    <a:bodyPr/>
                    <a:lstStyle/>
                    <a:p>
                      <a:pPr algn="l" fontAlgn="b"/>
                      <a:r>
                        <a:rPr lang="en-IN" sz="1400" b="0" u="none" strike="noStrike" dirty="0">
                          <a:solidFill>
                            <a:schemeClr val="bg1"/>
                          </a:solidFill>
                          <a:effectLst/>
                          <a:latin typeface="+mj-lt"/>
                        </a:rPr>
                        <a:t>Contact Detail : </a:t>
                      </a:r>
                      <a:r>
                        <a:rPr lang="en-IN" sz="1400" b="1" u="none" strike="noStrike" kern="1200" dirty="0">
                          <a:solidFill>
                            <a:schemeClr val="bg1"/>
                          </a:solidFill>
                          <a:effectLst/>
                          <a:latin typeface="+mj-lt"/>
                          <a:ea typeface="+mn-ea"/>
                          <a:cs typeface="+mn-cs"/>
                        </a:rPr>
                        <a:t>9535846680</a:t>
                      </a:r>
                      <a:r>
                        <a:rPr lang="en-IN" sz="1400" b="0" u="none" strike="noStrike" dirty="0">
                          <a:solidFill>
                            <a:schemeClr val="bg1"/>
                          </a:solidFill>
                          <a:effectLst/>
                          <a:latin typeface="+mj-lt"/>
                        </a:rPr>
                        <a:t> </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595294">
                <a:tc>
                  <a:txBody>
                    <a:bodyPr/>
                    <a:lstStyle/>
                    <a:p>
                      <a:pPr algn="l" fontAlgn="b"/>
                      <a:r>
                        <a:rPr lang="en-IN" sz="1400" b="0" u="none" strike="noStrike">
                          <a:solidFill>
                            <a:schemeClr val="bg1"/>
                          </a:solidFill>
                          <a:effectLst/>
                          <a:latin typeface="+mj-lt"/>
                        </a:rPr>
                        <a:t>Role in Solution Development : </a:t>
                      </a:r>
                      <a:r>
                        <a:rPr lang="en-IN" sz="1400" b="1" u="none" strike="noStrike" kern="1200">
                          <a:solidFill>
                            <a:schemeClr val="bg1"/>
                          </a:solidFill>
                          <a:effectLst/>
                          <a:latin typeface="+mj-lt"/>
                          <a:ea typeface="+mn-ea"/>
                          <a:cs typeface="+mn-cs"/>
                        </a:rPr>
                        <a:t>Architechture and Wireframes</a:t>
                      </a:r>
                      <a:endParaRPr lang="en-IN" sz="1400" b="1" u="none" strike="noStrike" kern="1200" dirty="0">
                        <a:solidFill>
                          <a:schemeClr val="bg1"/>
                        </a:solidFill>
                        <a:effectLst/>
                        <a:latin typeface="+mj-lt"/>
                        <a:ea typeface="+mn-ea"/>
                        <a:cs typeface="+mn-cs"/>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graphicFrame>
        <p:nvGraphicFramePr>
          <p:cNvPr id="19" name="Table 18">
            <a:extLst>
              <a:ext uri="{FF2B5EF4-FFF2-40B4-BE49-F238E27FC236}">
                <a16:creationId xmlns:a16="http://schemas.microsoft.com/office/drawing/2014/main" id="{9EA63EBE-B43F-3C0D-8107-C625FC8FB028}"/>
              </a:ext>
            </a:extLst>
          </p:cNvPr>
          <p:cNvGraphicFramePr>
            <a:graphicFrameLocks noGrp="1"/>
          </p:cNvGraphicFramePr>
          <p:nvPr>
            <p:extLst>
              <p:ext uri="{D42A27DB-BD31-4B8C-83A1-F6EECF244321}">
                <p14:modId xmlns:p14="http://schemas.microsoft.com/office/powerpoint/2010/main" val="1884962872"/>
              </p:ext>
            </p:extLst>
          </p:nvPr>
        </p:nvGraphicFramePr>
        <p:xfrm>
          <a:off x="7855890" y="3755795"/>
          <a:ext cx="2794344" cy="2495753"/>
        </p:xfrm>
        <a:graphic>
          <a:graphicData uri="http://schemas.openxmlformats.org/drawingml/2006/table">
            <a:tbl>
              <a:tblPr>
                <a:tableStyleId>{5C22544A-7EE6-4342-B048-85BDC9FD1C3A}</a:tableStyleId>
              </a:tblPr>
              <a:tblGrid>
                <a:gridCol w="2794344">
                  <a:extLst>
                    <a:ext uri="{9D8B030D-6E8A-4147-A177-3AD203B41FA5}">
                      <a16:colId xmlns:a16="http://schemas.microsoft.com/office/drawing/2014/main" val="1043210880"/>
                    </a:ext>
                  </a:extLst>
                </a:gridCol>
              </a:tblGrid>
              <a:tr h="662772">
                <a:tc>
                  <a:txBody>
                    <a:bodyPr/>
                    <a:lstStyle/>
                    <a:p>
                      <a:pPr algn="l" fontAlgn="b"/>
                      <a:r>
                        <a:rPr lang="en-IN" sz="1400" b="0" u="none" strike="noStrike" dirty="0">
                          <a:solidFill>
                            <a:schemeClr val="bg1"/>
                          </a:solidFill>
                          <a:effectLst/>
                          <a:latin typeface="+mj-lt"/>
                        </a:rPr>
                        <a:t>Team Member 3 Name : </a:t>
                      </a:r>
                    </a:p>
                    <a:p>
                      <a:pPr algn="l" fontAlgn="b"/>
                      <a:r>
                        <a:rPr lang="en-IN" sz="1400" b="1" u="none" strike="noStrike" kern="1200" dirty="0">
                          <a:solidFill>
                            <a:schemeClr val="bg1"/>
                          </a:solidFill>
                          <a:effectLst/>
                          <a:latin typeface="+mj-lt"/>
                          <a:ea typeface="+mn-ea"/>
                          <a:cs typeface="+mn-cs"/>
                        </a:rPr>
                        <a:t>Sakshi Patil</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507437">
                <a:tc>
                  <a:txBody>
                    <a:bodyPr/>
                    <a:lstStyle/>
                    <a:p>
                      <a:pPr algn="l" fontAlgn="b"/>
                      <a:r>
                        <a:rPr lang="en-IN" sz="1400" b="0" u="none" strike="noStrike" dirty="0">
                          <a:solidFill>
                            <a:schemeClr val="bg1"/>
                          </a:solidFill>
                          <a:effectLst/>
                          <a:latin typeface="+mj-lt"/>
                        </a:rPr>
                        <a:t>College name : </a:t>
                      </a:r>
                      <a:r>
                        <a:rPr lang="en-IN" sz="1400" b="1" u="none" strike="noStrike" kern="1200" dirty="0">
                          <a:solidFill>
                            <a:schemeClr val="bg1"/>
                          </a:solidFill>
                          <a:effectLst/>
                          <a:latin typeface="+mj-lt"/>
                          <a:ea typeface="+mn-ea"/>
                          <a:cs typeface="+mn-cs"/>
                        </a:rPr>
                        <a:t>Indian Institute of Foreign Trade, New Delhi</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662772">
                <a:tc>
                  <a:txBody>
                    <a:bodyPr/>
                    <a:lstStyle/>
                    <a:p>
                      <a:pPr algn="l" fontAlgn="b"/>
                      <a:r>
                        <a:rPr lang="en-IN" sz="1400" b="0" u="none" strike="noStrike" dirty="0">
                          <a:solidFill>
                            <a:schemeClr val="bg1"/>
                          </a:solidFill>
                          <a:effectLst/>
                          <a:latin typeface="+mj-lt"/>
                        </a:rPr>
                        <a:t>Contact Detail : </a:t>
                      </a:r>
                      <a:r>
                        <a:rPr lang="en-IN" sz="1400" b="1" u="none" strike="noStrike" kern="1200" dirty="0">
                          <a:solidFill>
                            <a:schemeClr val="bg1"/>
                          </a:solidFill>
                          <a:effectLst/>
                          <a:latin typeface="+mj-lt"/>
                          <a:ea typeface="+mn-ea"/>
                          <a:cs typeface="+mn-cs"/>
                        </a:rPr>
                        <a:t>9890832479</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662772">
                <a:tc>
                  <a:txBody>
                    <a:bodyPr/>
                    <a:lstStyle/>
                    <a:p>
                      <a:pPr algn="l" fontAlgn="b"/>
                      <a:r>
                        <a:rPr lang="en-IN" sz="1400" b="0" u="none" strike="noStrike" dirty="0">
                          <a:solidFill>
                            <a:schemeClr val="bg1"/>
                          </a:solidFill>
                          <a:effectLst/>
                          <a:latin typeface="+mj-lt"/>
                        </a:rPr>
                        <a:t>Role in Solution Development : </a:t>
                      </a:r>
                      <a:r>
                        <a:rPr lang="en-IN" sz="1400" b="1" u="none" strike="noStrike" kern="1200" dirty="0">
                          <a:solidFill>
                            <a:schemeClr val="bg1"/>
                          </a:solidFill>
                          <a:effectLst/>
                          <a:latin typeface="+mj-lt"/>
                          <a:ea typeface="+mn-ea"/>
                          <a:cs typeface="+mn-cs"/>
                        </a:rPr>
                        <a:t>Flowcharts and Wireframes</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graphicFrame>
        <p:nvGraphicFramePr>
          <p:cNvPr id="21" name="Table 20">
            <a:extLst>
              <a:ext uri="{FF2B5EF4-FFF2-40B4-BE49-F238E27FC236}">
                <a16:creationId xmlns:a16="http://schemas.microsoft.com/office/drawing/2014/main" id="{393221E9-D5AB-602D-2F98-4A06D6EA444E}"/>
              </a:ext>
            </a:extLst>
          </p:cNvPr>
          <p:cNvGraphicFramePr>
            <a:graphicFrameLocks noGrp="1"/>
          </p:cNvGraphicFramePr>
          <p:nvPr>
            <p:extLst>
              <p:ext uri="{D42A27DB-BD31-4B8C-83A1-F6EECF244321}">
                <p14:modId xmlns:p14="http://schemas.microsoft.com/office/powerpoint/2010/main" val="515646930"/>
              </p:ext>
            </p:extLst>
          </p:nvPr>
        </p:nvGraphicFramePr>
        <p:xfrm>
          <a:off x="4466735" y="3766341"/>
          <a:ext cx="2901849" cy="2399790"/>
        </p:xfrm>
        <a:graphic>
          <a:graphicData uri="http://schemas.openxmlformats.org/drawingml/2006/table">
            <a:tbl>
              <a:tblPr>
                <a:tableStyleId>{5C22544A-7EE6-4342-B048-85BDC9FD1C3A}</a:tableStyleId>
              </a:tblPr>
              <a:tblGrid>
                <a:gridCol w="2901849">
                  <a:extLst>
                    <a:ext uri="{9D8B030D-6E8A-4147-A177-3AD203B41FA5}">
                      <a16:colId xmlns:a16="http://schemas.microsoft.com/office/drawing/2014/main" val="1043210880"/>
                    </a:ext>
                  </a:extLst>
                </a:gridCol>
              </a:tblGrid>
              <a:tr h="637288">
                <a:tc>
                  <a:txBody>
                    <a:bodyPr/>
                    <a:lstStyle/>
                    <a:p>
                      <a:pPr algn="l" fontAlgn="b"/>
                      <a:r>
                        <a:rPr lang="en-IN" sz="1400" b="0" u="none" strike="noStrike" dirty="0">
                          <a:solidFill>
                            <a:schemeClr val="bg1"/>
                          </a:solidFill>
                          <a:effectLst/>
                          <a:latin typeface="+mj-lt"/>
                        </a:rPr>
                        <a:t>Team Member 2 Name : </a:t>
                      </a:r>
                    </a:p>
                    <a:p>
                      <a:pPr algn="l" fontAlgn="b"/>
                      <a:r>
                        <a:rPr lang="en-IN" sz="1400" b="1" u="none" strike="noStrike" kern="1200" dirty="0">
                          <a:solidFill>
                            <a:schemeClr val="bg1"/>
                          </a:solidFill>
                          <a:effectLst/>
                          <a:latin typeface="+mj-lt"/>
                          <a:ea typeface="+mn-ea"/>
                          <a:cs typeface="+mn-cs"/>
                        </a:rPr>
                        <a:t>Chinmay Pandya</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487926">
                <a:tc>
                  <a:txBody>
                    <a:bodyPr/>
                    <a:lstStyle/>
                    <a:p>
                      <a:pPr algn="l" fontAlgn="b"/>
                      <a:r>
                        <a:rPr lang="en-IN" sz="1400" b="0" u="none" strike="noStrike" dirty="0">
                          <a:solidFill>
                            <a:schemeClr val="bg1"/>
                          </a:solidFill>
                          <a:effectLst/>
                          <a:latin typeface="+mj-lt"/>
                        </a:rPr>
                        <a:t>College name : </a:t>
                      </a:r>
                      <a:r>
                        <a:rPr lang="en-IN" sz="1400" b="1" u="none" strike="noStrike" kern="1200" dirty="0">
                          <a:solidFill>
                            <a:schemeClr val="bg1"/>
                          </a:solidFill>
                          <a:effectLst/>
                          <a:latin typeface="+mj-lt"/>
                          <a:ea typeface="+mn-ea"/>
                          <a:cs typeface="+mn-cs"/>
                        </a:rPr>
                        <a:t>Indian Institute of Foreign Trade, New Delhi</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637288">
                <a:tc>
                  <a:txBody>
                    <a:bodyPr/>
                    <a:lstStyle/>
                    <a:p>
                      <a:pPr algn="l" fontAlgn="b"/>
                      <a:r>
                        <a:rPr lang="en-IN" sz="1400" b="0" u="none" strike="noStrike" dirty="0">
                          <a:solidFill>
                            <a:schemeClr val="bg1"/>
                          </a:solidFill>
                          <a:effectLst/>
                          <a:latin typeface="+mj-lt"/>
                        </a:rPr>
                        <a:t>Contact Detail : </a:t>
                      </a:r>
                      <a:r>
                        <a:rPr lang="en-IN" sz="1400" b="1" u="none" strike="noStrike" kern="1200" dirty="0">
                          <a:solidFill>
                            <a:schemeClr val="bg1"/>
                          </a:solidFill>
                          <a:effectLst/>
                          <a:latin typeface="+mj-lt"/>
                          <a:ea typeface="+mn-ea"/>
                          <a:cs typeface="+mn-cs"/>
                        </a:rPr>
                        <a:t>7710061699</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637288">
                <a:tc>
                  <a:txBody>
                    <a:bodyPr/>
                    <a:lstStyle/>
                    <a:p>
                      <a:pPr algn="l" fontAlgn="b"/>
                      <a:r>
                        <a:rPr lang="en-IN" sz="1400" b="0" u="none" strike="noStrike" dirty="0">
                          <a:solidFill>
                            <a:schemeClr val="bg1"/>
                          </a:solidFill>
                          <a:effectLst/>
                          <a:latin typeface="+mj-lt"/>
                        </a:rPr>
                        <a:t>Role in Solution Development : </a:t>
                      </a:r>
                      <a:r>
                        <a:rPr lang="en-IN" sz="1400" b="1" u="none" strike="noStrike" kern="1200" dirty="0">
                          <a:solidFill>
                            <a:schemeClr val="bg1"/>
                          </a:solidFill>
                          <a:effectLst/>
                          <a:latin typeface="+mj-lt"/>
                          <a:ea typeface="+mn-ea"/>
                          <a:cs typeface="+mn-cs"/>
                        </a:rPr>
                        <a:t>UI/UX Design and Wireframes</a:t>
                      </a: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sp>
        <p:nvSpPr>
          <p:cNvPr id="3" name="TextBox 2">
            <a:extLst>
              <a:ext uri="{FF2B5EF4-FFF2-40B4-BE49-F238E27FC236}">
                <a16:creationId xmlns:a16="http://schemas.microsoft.com/office/drawing/2014/main" id="{7730B224-D909-C061-E835-E34CF9C5C848}"/>
              </a:ext>
            </a:extLst>
          </p:cNvPr>
          <p:cNvSpPr txBox="1"/>
          <p:nvPr/>
        </p:nvSpPr>
        <p:spPr>
          <a:xfrm>
            <a:off x="465707" y="851885"/>
            <a:ext cx="10903906" cy="1477328"/>
          </a:xfrm>
          <a:prstGeom prst="rect">
            <a:avLst/>
          </a:prstGeom>
          <a:noFill/>
        </p:spPr>
        <p:txBody>
          <a:bodyPr wrap="square">
            <a:spAutoFit/>
          </a:bodyPr>
          <a:lstStyle/>
          <a:p>
            <a:r>
              <a:rPr lang="en-GB" sz="1800" b="0" u="none" strike="noStrike" cap="none" dirty="0">
                <a:solidFill>
                  <a:srgbClr val="FFE600"/>
                </a:solidFill>
              </a:rPr>
              <a:t>Problem Statement : </a:t>
            </a:r>
            <a:r>
              <a:rPr lang="en-IN" dirty="0">
                <a:solidFill>
                  <a:srgbClr val="FFFFFF"/>
                </a:solidFill>
                <a:effectLst/>
                <a:latin typeface="Times New Roman" panose="02020603050405020304" pitchFamily="18" charset="0"/>
                <a:cs typeface="Times New Roman" panose="02020603050405020304" pitchFamily="18" charset="0"/>
              </a:rPr>
              <a:t>Rani, a student from a village in Kerala, is struggling to get back to her education following</a:t>
            </a:r>
          </a:p>
          <a:p>
            <a:r>
              <a:rPr lang="en-IN" dirty="0">
                <a:solidFill>
                  <a:srgbClr val="FFFFFF"/>
                </a:solidFill>
                <a:effectLst/>
                <a:latin typeface="Times New Roman" panose="02020603050405020304" pitchFamily="18" charset="0"/>
                <a:cs typeface="Times New Roman" panose="02020603050405020304" pitchFamily="18" charset="0"/>
              </a:rPr>
              <a:t>the delay caused by the pandemic. While the government announced online classes, language remained a huge constraint. As eager Rani is to resume her studies, infrastructure and accessibility issues are becoming impediments for her.</a:t>
            </a:r>
          </a:p>
          <a:p>
            <a:pPr marL="0" marR="0" lvl="0" indent="0" rtl="0">
              <a:spcBef>
                <a:spcPts val="0"/>
              </a:spcBef>
              <a:spcAft>
                <a:spcPts val="0"/>
              </a:spcAft>
              <a:buNone/>
            </a:pPr>
            <a:endParaRPr lang="en-GB" sz="1800" b="0" u="none" strike="noStrike" cap="none" dirty="0">
              <a:solidFill>
                <a:srgbClr val="FFE600"/>
              </a:solidFill>
              <a:latin typeface="Inter Light"/>
              <a:ea typeface="Inter Light"/>
              <a:cs typeface="Inter Light"/>
              <a:sym typeface="Inter Light"/>
            </a:endParaRPr>
          </a:p>
        </p:txBody>
      </p:sp>
      <p:pic>
        <p:nvPicPr>
          <p:cNvPr id="13" name="Picture 12">
            <a:extLst>
              <a:ext uri="{FF2B5EF4-FFF2-40B4-BE49-F238E27FC236}">
                <a16:creationId xmlns:a16="http://schemas.microsoft.com/office/drawing/2014/main" id="{4A84A87E-2D3A-DB46-B613-8626567E5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001" y="2230607"/>
            <a:ext cx="965112" cy="1378732"/>
          </a:xfrm>
          <a:prstGeom prst="rect">
            <a:avLst/>
          </a:prstGeom>
        </p:spPr>
      </p:pic>
      <p:pic>
        <p:nvPicPr>
          <p:cNvPr id="15" name="Picture 14">
            <a:extLst>
              <a:ext uri="{FF2B5EF4-FFF2-40B4-BE49-F238E27FC236}">
                <a16:creationId xmlns:a16="http://schemas.microsoft.com/office/drawing/2014/main" id="{35C96E92-B0FF-E14E-AB3F-D3FBC720C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3307" y="2191650"/>
            <a:ext cx="965113" cy="1378733"/>
          </a:xfrm>
          <a:prstGeom prst="rect">
            <a:avLst/>
          </a:prstGeom>
        </p:spPr>
      </p:pic>
      <p:pic>
        <p:nvPicPr>
          <p:cNvPr id="17" name="Picture 16">
            <a:extLst>
              <a:ext uri="{FF2B5EF4-FFF2-40B4-BE49-F238E27FC236}">
                <a16:creationId xmlns:a16="http://schemas.microsoft.com/office/drawing/2014/main" id="{0F4E85E8-12AD-8C4C-90C6-1D99091C0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9165" y="2253272"/>
            <a:ext cx="965112" cy="1378732"/>
          </a:xfrm>
          <a:prstGeom prst="rect">
            <a:avLst/>
          </a:prstGeom>
        </p:spPr>
      </p:pic>
      <p:sp>
        <p:nvSpPr>
          <p:cNvPr id="28" name="Rectangle 27">
            <a:extLst>
              <a:ext uri="{FF2B5EF4-FFF2-40B4-BE49-F238E27FC236}">
                <a16:creationId xmlns:a16="http://schemas.microsoft.com/office/drawing/2014/main" id="{F42B0DAF-B5A3-0248-BABE-CCBD0E71FE88}"/>
              </a:ext>
            </a:extLst>
          </p:cNvPr>
          <p:cNvSpPr/>
          <p:nvPr/>
        </p:nvSpPr>
        <p:spPr>
          <a:xfrm>
            <a:off x="1890101" y="2127962"/>
            <a:ext cx="1259352" cy="159826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0" name="Rectangle 29">
            <a:extLst>
              <a:ext uri="{FF2B5EF4-FFF2-40B4-BE49-F238E27FC236}">
                <a16:creationId xmlns:a16="http://schemas.microsoft.com/office/drawing/2014/main" id="{F7D71194-4D5F-FB4D-966D-556B5E46C8A5}"/>
              </a:ext>
            </a:extLst>
          </p:cNvPr>
          <p:cNvSpPr/>
          <p:nvPr/>
        </p:nvSpPr>
        <p:spPr>
          <a:xfrm>
            <a:off x="8420644" y="2062224"/>
            <a:ext cx="1259352" cy="159826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1" name="Rectangle 30">
            <a:extLst>
              <a:ext uri="{FF2B5EF4-FFF2-40B4-BE49-F238E27FC236}">
                <a16:creationId xmlns:a16="http://schemas.microsoft.com/office/drawing/2014/main" id="{D26731E8-0284-CC4C-BC67-D6AAC40D9F51}"/>
              </a:ext>
            </a:extLst>
          </p:cNvPr>
          <p:cNvSpPr/>
          <p:nvPr/>
        </p:nvSpPr>
        <p:spPr>
          <a:xfrm>
            <a:off x="5131881" y="2089005"/>
            <a:ext cx="1259352" cy="159826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3960861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Cross 68">
            <a:extLst>
              <a:ext uri="{FF2B5EF4-FFF2-40B4-BE49-F238E27FC236}">
                <a16:creationId xmlns:a16="http://schemas.microsoft.com/office/drawing/2014/main" id="{164B1D5D-1179-3048-990B-BF81C07CB064}"/>
              </a:ext>
            </a:extLst>
          </p:cNvPr>
          <p:cNvSpPr/>
          <p:nvPr/>
        </p:nvSpPr>
        <p:spPr>
          <a:xfrm>
            <a:off x="5202577" y="3103381"/>
            <a:ext cx="2196578" cy="1659063"/>
          </a:xfrm>
          <a:prstGeom prst="plus">
            <a:avLst>
              <a:gd name="adj" fmla="val 8814"/>
            </a:avLst>
          </a:prstGeom>
          <a:solidFill>
            <a:srgbClr val="6D6D85"/>
          </a:solidFill>
          <a:ln w="9525">
            <a:solidFill>
              <a:srgbClr val="FFF505"/>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0" name="Cross 69">
            <a:extLst>
              <a:ext uri="{FF2B5EF4-FFF2-40B4-BE49-F238E27FC236}">
                <a16:creationId xmlns:a16="http://schemas.microsoft.com/office/drawing/2014/main" id="{D3FFB485-120A-2145-B4B5-C469C08AAB7B}"/>
              </a:ext>
            </a:extLst>
          </p:cNvPr>
          <p:cNvSpPr/>
          <p:nvPr/>
        </p:nvSpPr>
        <p:spPr>
          <a:xfrm>
            <a:off x="5227044" y="4954874"/>
            <a:ext cx="2196578" cy="1659063"/>
          </a:xfrm>
          <a:prstGeom prst="plus">
            <a:avLst>
              <a:gd name="adj" fmla="val 8814"/>
            </a:avLst>
          </a:prstGeom>
          <a:solidFill>
            <a:srgbClr val="6D6D85"/>
          </a:solidFill>
          <a:ln w="9525">
            <a:solidFill>
              <a:srgbClr val="FFF505"/>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1" name="Cross 70">
            <a:extLst>
              <a:ext uri="{FF2B5EF4-FFF2-40B4-BE49-F238E27FC236}">
                <a16:creationId xmlns:a16="http://schemas.microsoft.com/office/drawing/2014/main" id="{7789A52B-3D1E-6E4C-A0BD-A56F2C45D642}"/>
              </a:ext>
            </a:extLst>
          </p:cNvPr>
          <p:cNvSpPr/>
          <p:nvPr/>
        </p:nvSpPr>
        <p:spPr>
          <a:xfrm>
            <a:off x="7557022" y="4933470"/>
            <a:ext cx="2196578" cy="1659063"/>
          </a:xfrm>
          <a:prstGeom prst="plus">
            <a:avLst>
              <a:gd name="adj" fmla="val 8814"/>
            </a:avLst>
          </a:prstGeom>
          <a:solidFill>
            <a:srgbClr val="6D6D85"/>
          </a:solidFill>
          <a:ln w="9525">
            <a:solidFill>
              <a:srgbClr val="FFF505"/>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2" name="Cross 71">
            <a:extLst>
              <a:ext uri="{FF2B5EF4-FFF2-40B4-BE49-F238E27FC236}">
                <a16:creationId xmlns:a16="http://schemas.microsoft.com/office/drawing/2014/main" id="{43181407-E656-7F49-8980-0F28E0C77D2C}"/>
              </a:ext>
            </a:extLst>
          </p:cNvPr>
          <p:cNvSpPr/>
          <p:nvPr/>
        </p:nvSpPr>
        <p:spPr>
          <a:xfrm>
            <a:off x="7557021" y="3097003"/>
            <a:ext cx="2196578" cy="1659063"/>
          </a:xfrm>
          <a:prstGeom prst="plus">
            <a:avLst>
              <a:gd name="adj" fmla="val 8814"/>
            </a:avLst>
          </a:prstGeom>
          <a:solidFill>
            <a:srgbClr val="6D6D85"/>
          </a:solidFill>
          <a:ln w="9525">
            <a:solidFill>
              <a:srgbClr val="FFF505"/>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64" name="Rectangle 63">
            <a:extLst>
              <a:ext uri="{FF2B5EF4-FFF2-40B4-BE49-F238E27FC236}">
                <a16:creationId xmlns:a16="http://schemas.microsoft.com/office/drawing/2014/main" id="{ECC1DBD2-0253-9747-97F4-A63AEAEA7069}"/>
              </a:ext>
            </a:extLst>
          </p:cNvPr>
          <p:cNvSpPr/>
          <p:nvPr/>
        </p:nvSpPr>
        <p:spPr>
          <a:xfrm>
            <a:off x="7518704" y="2344542"/>
            <a:ext cx="2506030" cy="343296"/>
          </a:xfrm>
          <a:prstGeom prst="rect">
            <a:avLst/>
          </a:prstGeom>
          <a:solidFill>
            <a:schemeClr val="tx1"/>
          </a:solidFill>
          <a:ln w="19050">
            <a:solidFill>
              <a:srgbClr val="FFF50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505"/>
              </a:solidFill>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D58AFD2D-70D7-2B46-95CF-55E6A2299230}"/>
              </a:ext>
            </a:extLst>
          </p:cNvPr>
          <p:cNvSpPr/>
          <p:nvPr/>
        </p:nvSpPr>
        <p:spPr>
          <a:xfrm>
            <a:off x="5030473" y="1138158"/>
            <a:ext cx="7098409" cy="1083620"/>
          </a:xfrm>
          <a:prstGeom prst="rect">
            <a:avLst/>
          </a:prstGeom>
          <a:gradFill flip="none" rotWithShape="1">
            <a:gsLst>
              <a:gs pos="0">
                <a:schemeClr val="tx1">
                  <a:lumMod val="60000"/>
                  <a:lumOff val="40000"/>
                  <a:shade val="30000"/>
                  <a:satMod val="115000"/>
                </a:schemeClr>
              </a:gs>
              <a:gs pos="50000">
                <a:schemeClr val="tx1">
                  <a:lumMod val="60000"/>
                  <a:lumOff val="40000"/>
                  <a:shade val="67500"/>
                  <a:satMod val="115000"/>
                </a:schemeClr>
              </a:gs>
              <a:gs pos="100000">
                <a:schemeClr val="tx1">
                  <a:lumMod val="60000"/>
                  <a:lumOff val="40000"/>
                  <a:shade val="100000"/>
                  <a:satMod val="115000"/>
                </a:schemeClr>
              </a:gs>
            </a:gsLst>
            <a:path path="circle">
              <a:fillToRect t="100000" r="100000"/>
            </a:path>
            <a:tileRect l="-100000" b="-100000"/>
          </a:gradFill>
          <a:ln w="12700">
            <a:solidFill>
              <a:schemeClr val="tx2"/>
            </a:solidFill>
          </a:ln>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E7A90D8C-B39A-AF40-9C90-0CD0E9681437}"/>
              </a:ext>
            </a:extLst>
          </p:cNvPr>
          <p:cNvSpPr/>
          <p:nvPr/>
        </p:nvSpPr>
        <p:spPr>
          <a:xfrm>
            <a:off x="418771" y="2963619"/>
            <a:ext cx="4403357" cy="2145691"/>
          </a:xfrm>
          <a:prstGeom prst="rect">
            <a:avLst/>
          </a:prstGeom>
          <a:solidFill>
            <a:srgbClr val="6D6D85"/>
          </a:solidFill>
          <a:ln w="28575">
            <a:solidFill>
              <a:srgbClr val="FFF50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6" name="Rectangle 15">
            <a:extLst>
              <a:ext uri="{FF2B5EF4-FFF2-40B4-BE49-F238E27FC236}">
                <a16:creationId xmlns:a16="http://schemas.microsoft.com/office/drawing/2014/main" id="{261E499A-DFF8-334F-94D0-03B282AD7437}"/>
              </a:ext>
            </a:extLst>
          </p:cNvPr>
          <p:cNvSpPr/>
          <p:nvPr/>
        </p:nvSpPr>
        <p:spPr>
          <a:xfrm>
            <a:off x="4798526" y="6167"/>
            <a:ext cx="2683180" cy="449261"/>
          </a:xfrm>
          <a:prstGeom prst="rect">
            <a:avLst/>
          </a:prstGeom>
          <a:solidFill>
            <a:srgbClr val="6D6D85"/>
          </a:solidFill>
          <a:ln w="9525">
            <a:solidFill>
              <a:schemeClr val="tx2"/>
            </a:solidFill>
          </a:ln>
          <a:effectLst>
            <a:glow rad="101600">
              <a:schemeClr val="accent6">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 name="TextBox 2">
            <a:extLst>
              <a:ext uri="{FF2B5EF4-FFF2-40B4-BE49-F238E27FC236}">
                <a16:creationId xmlns:a16="http://schemas.microsoft.com/office/drawing/2014/main" id="{76D03177-1320-AF4C-AB55-9FC58B19E250}"/>
              </a:ext>
            </a:extLst>
          </p:cNvPr>
          <p:cNvSpPr txBox="1"/>
          <p:nvPr/>
        </p:nvSpPr>
        <p:spPr>
          <a:xfrm>
            <a:off x="1236518" y="6504709"/>
            <a:ext cx="360355" cy="195310"/>
          </a:xfrm>
          <a:prstGeom prst="rect">
            <a:avLst/>
          </a:prstGeom>
          <a:noFill/>
        </p:spPr>
        <p:txBody>
          <a:bodyPr wrap="none" lIns="0" tIns="36576" rIns="0" bIns="0" rtlCol="0">
            <a:spAutoFit/>
          </a:bodyPr>
          <a:lstStyle/>
          <a:p>
            <a:pPr marL="356616" indent="-356616">
              <a:lnSpc>
                <a:spcPct val="85000"/>
              </a:lnSpc>
              <a:spcAft>
                <a:spcPts val="600"/>
              </a:spcAft>
              <a:buClr>
                <a:schemeClr val="accent2"/>
              </a:buClr>
              <a:buSzPct val="70000"/>
              <a:buFont typeface="Arial" pitchFamily="34" charset="0"/>
              <a:buChar char="►"/>
            </a:pPr>
            <a:endParaRPr lang="en-US" sz="1200" dirty="0" err="1">
              <a:solidFill>
                <a:schemeClr val="bg1"/>
              </a:solidFill>
            </a:endParaRPr>
          </a:p>
        </p:txBody>
      </p:sp>
      <p:pic>
        <p:nvPicPr>
          <p:cNvPr id="7" name="Picture 6">
            <a:extLst>
              <a:ext uri="{FF2B5EF4-FFF2-40B4-BE49-F238E27FC236}">
                <a16:creationId xmlns:a16="http://schemas.microsoft.com/office/drawing/2014/main" id="{9E3E67BE-13FB-1042-BA82-3016273451BC}"/>
              </a:ext>
            </a:extLst>
          </p:cNvPr>
          <p:cNvPicPr>
            <a:picLocks noChangeAspect="1"/>
          </p:cNvPicPr>
          <p:nvPr/>
        </p:nvPicPr>
        <p:blipFill>
          <a:blip r:embed="rId3"/>
          <a:stretch>
            <a:fillRect/>
          </a:stretch>
        </p:blipFill>
        <p:spPr>
          <a:xfrm>
            <a:off x="4922233" y="79312"/>
            <a:ext cx="266751" cy="266751"/>
          </a:xfrm>
          <a:prstGeom prst="rect">
            <a:avLst/>
          </a:prstGeom>
        </p:spPr>
      </p:pic>
      <p:sp>
        <p:nvSpPr>
          <p:cNvPr id="8" name="Title 1">
            <a:extLst>
              <a:ext uri="{FF2B5EF4-FFF2-40B4-BE49-F238E27FC236}">
                <a16:creationId xmlns:a16="http://schemas.microsoft.com/office/drawing/2014/main" id="{EBB44887-322C-3E4A-8F19-DA87B1802842}"/>
              </a:ext>
            </a:extLst>
          </p:cNvPr>
          <p:cNvSpPr txBox="1">
            <a:spLocks/>
          </p:cNvSpPr>
          <p:nvPr/>
        </p:nvSpPr>
        <p:spPr>
          <a:xfrm>
            <a:off x="5279229" y="79312"/>
            <a:ext cx="2064251" cy="294913"/>
          </a:xfrm>
          <a:prstGeom prst="rect">
            <a:avLst/>
          </a:prstGeom>
        </p:spPr>
        <p:txBody>
          <a:bodyPr vert="horz" lIns="0" tIns="0" rIns="0" bIns="0" rtlCol="0" anchor="ctr"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IN" sz="2000" dirty="0">
                <a:latin typeface="Times New Roman" panose="02020603050405020304" pitchFamily="18" charset="0"/>
                <a:cs typeface="Times New Roman" panose="02020603050405020304" pitchFamily="18" charset="0"/>
              </a:rPr>
              <a:t>Executive Summary</a:t>
            </a:r>
          </a:p>
        </p:txBody>
      </p:sp>
      <p:sp>
        <p:nvSpPr>
          <p:cNvPr id="11" name="Rectangle 10">
            <a:extLst>
              <a:ext uri="{FF2B5EF4-FFF2-40B4-BE49-F238E27FC236}">
                <a16:creationId xmlns:a16="http://schemas.microsoft.com/office/drawing/2014/main" id="{B97ED57C-95C5-DD48-8E98-2879C90CA165}"/>
              </a:ext>
            </a:extLst>
          </p:cNvPr>
          <p:cNvSpPr/>
          <p:nvPr/>
        </p:nvSpPr>
        <p:spPr>
          <a:xfrm>
            <a:off x="7576085" y="265467"/>
            <a:ext cx="4608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Rectangle 11">
            <a:extLst>
              <a:ext uri="{FF2B5EF4-FFF2-40B4-BE49-F238E27FC236}">
                <a16:creationId xmlns:a16="http://schemas.microsoft.com/office/drawing/2014/main" id="{16DB1F01-0F26-674D-A249-18B943AF40CD}"/>
              </a:ext>
            </a:extLst>
          </p:cNvPr>
          <p:cNvSpPr/>
          <p:nvPr/>
        </p:nvSpPr>
        <p:spPr>
          <a:xfrm>
            <a:off x="7576085" y="121659"/>
            <a:ext cx="4608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cxnSp>
        <p:nvCxnSpPr>
          <p:cNvPr id="23" name="Straight Connector 22">
            <a:extLst>
              <a:ext uri="{FF2B5EF4-FFF2-40B4-BE49-F238E27FC236}">
                <a16:creationId xmlns:a16="http://schemas.microsoft.com/office/drawing/2014/main" id="{72981ECE-C215-A543-AA5F-6DB5F6237512}"/>
              </a:ext>
            </a:extLst>
          </p:cNvPr>
          <p:cNvCxnSpPr>
            <a:cxnSpLocks/>
          </p:cNvCxnSpPr>
          <p:nvPr/>
        </p:nvCxnSpPr>
        <p:spPr>
          <a:xfrm>
            <a:off x="4922233" y="492572"/>
            <a:ext cx="0" cy="6244591"/>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5" name="Rectangle 24">
            <a:extLst>
              <a:ext uri="{FF2B5EF4-FFF2-40B4-BE49-F238E27FC236}">
                <a16:creationId xmlns:a16="http://schemas.microsoft.com/office/drawing/2014/main" id="{EAA07D2F-40A9-FD46-802C-66A6F9B41688}"/>
              </a:ext>
            </a:extLst>
          </p:cNvPr>
          <p:cNvSpPr/>
          <p:nvPr/>
        </p:nvSpPr>
        <p:spPr>
          <a:xfrm>
            <a:off x="238539" y="560119"/>
            <a:ext cx="4583591" cy="449261"/>
          </a:xfrm>
          <a:prstGeom prst="rect">
            <a:avLst/>
          </a:prstGeom>
          <a:solidFill>
            <a:schemeClr val="tx1"/>
          </a:solidFill>
          <a:ln w="19050">
            <a:solidFill>
              <a:srgbClr val="FFF50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505"/>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96FA3495-4E13-5148-8F5C-6444277942AB}"/>
              </a:ext>
            </a:extLst>
          </p:cNvPr>
          <p:cNvSpPr/>
          <p:nvPr/>
        </p:nvSpPr>
        <p:spPr>
          <a:xfrm>
            <a:off x="13852" y="125546"/>
            <a:ext cx="4716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8" name="Rectangle 27">
            <a:extLst>
              <a:ext uri="{FF2B5EF4-FFF2-40B4-BE49-F238E27FC236}">
                <a16:creationId xmlns:a16="http://schemas.microsoft.com/office/drawing/2014/main" id="{1B498AE2-6089-A042-AC35-E5EBFC26F4A0}"/>
              </a:ext>
            </a:extLst>
          </p:cNvPr>
          <p:cNvSpPr/>
          <p:nvPr/>
        </p:nvSpPr>
        <p:spPr>
          <a:xfrm>
            <a:off x="13853" y="265927"/>
            <a:ext cx="4716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9" name="Rectangle 28">
            <a:extLst>
              <a:ext uri="{FF2B5EF4-FFF2-40B4-BE49-F238E27FC236}">
                <a16:creationId xmlns:a16="http://schemas.microsoft.com/office/drawing/2014/main" id="{C4354FD8-39C6-0F40-B234-7548FAC9C150}"/>
              </a:ext>
            </a:extLst>
          </p:cNvPr>
          <p:cNvSpPr/>
          <p:nvPr/>
        </p:nvSpPr>
        <p:spPr>
          <a:xfrm>
            <a:off x="115743" y="536075"/>
            <a:ext cx="4679993" cy="33355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0" name="TextBox 29">
            <a:extLst>
              <a:ext uri="{FF2B5EF4-FFF2-40B4-BE49-F238E27FC236}">
                <a16:creationId xmlns:a16="http://schemas.microsoft.com/office/drawing/2014/main" id="{5BC88DB5-F629-A84A-83F3-E732596EFE9E}"/>
              </a:ext>
            </a:extLst>
          </p:cNvPr>
          <p:cNvSpPr txBox="1"/>
          <p:nvPr/>
        </p:nvSpPr>
        <p:spPr>
          <a:xfrm>
            <a:off x="382159" y="636446"/>
            <a:ext cx="4536373"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600" b="1" dirty="0">
                <a:solidFill>
                  <a:schemeClr val="bg1"/>
                </a:solidFill>
                <a:latin typeface="Times New Roman" panose="02020603050405020304" pitchFamily="18" charset="0"/>
                <a:cs typeface="Times New Roman" panose="02020603050405020304" pitchFamily="18" charset="0"/>
              </a:rPr>
              <a:t>Competitive Environment and Industry Overview</a:t>
            </a:r>
          </a:p>
        </p:txBody>
      </p:sp>
      <p:sp>
        <p:nvSpPr>
          <p:cNvPr id="31" name="Rectangle 30">
            <a:extLst>
              <a:ext uri="{FF2B5EF4-FFF2-40B4-BE49-F238E27FC236}">
                <a16:creationId xmlns:a16="http://schemas.microsoft.com/office/drawing/2014/main" id="{A20DF190-2C59-794B-9F8C-0C5E7B7167F1}"/>
              </a:ext>
            </a:extLst>
          </p:cNvPr>
          <p:cNvSpPr/>
          <p:nvPr/>
        </p:nvSpPr>
        <p:spPr>
          <a:xfrm>
            <a:off x="7010052" y="560119"/>
            <a:ext cx="3551926" cy="449261"/>
          </a:xfrm>
          <a:prstGeom prst="rect">
            <a:avLst/>
          </a:prstGeom>
          <a:solidFill>
            <a:schemeClr val="tx1"/>
          </a:solidFill>
          <a:ln w="19050">
            <a:solidFill>
              <a:srgbClr val="FFF50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505"/>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2C0AED9A-C675-C545-A6B2-BC6D1B4A59CD}"/>
              </a:ext>
            </a:extLst>
          </p:cNvPr>
          <p:cNvSpPr txBox="1"/>
          <p:nvPr/>
        </p:nvSpPr>
        <p:spPr>
          <a:xfrm>
            <a:off x="7591917" y="636446"/>
            <a:ext cx="3425769"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600" b="1" dirty="0">
                <a:solidFill>
                  <a:schemeClr val="bg1"/>
                </a:solidFill>
                <a:latin typeface="Times New Roman" panose="02020603050405020304" pitchFamily="18" charset="0"/>
                <a:cs typeface="Times New Roman" panose="02020603050405020304" pitchFamily="18" charset="0"/>
              </a:rPr>
              <a:t>Solution and Methodology Used</a:t>
            </a:r>
          </a:p>
        </p:txBody>
      </p:sp>
      <p:pic>
        <p:nvPicPr>
          <p:cNvPr id="33" name="Picture 32">
            <a:extLst>
              <a:ext uri="{FF2B5EF4-FFF2-40B4-BE49-F238E27FC236}">
                <a16:creationId xmlns:a16="http://schemas.microsoft.com/office/drawing/2014/main" id="{A640974C-9CCF-AD40-8619-6B35B0F3200D}"/>
              </a:ext>
            </a:extLst>
          </p:cNvPr>
          <p:cNvPicPr>
            <a:picLocks noChangeAspect="1"/>
          </p:cNvPicPr>
          <p:nvPr/>
        </p:nvPicPr>
        <p:blipFill>
          <a:blip r:embed="rId4"/>
          <a:stretch>
            <a:fillRect/>
          </a:stretch>
        </p:blipFill>
        <p:spPr>
          <a:xfrm>
            <a:off x="0" y="551530"/>
            <a:ext cx="457850" cy="457850"/>
          </a:xfrm>
          <a:prstGeom prst="rect">
            <a:avLst/>
          </a:prstGeom>
        </p:spPr>
      </p:pic>
      <p:pic>
        <p:nvPicPr>
          <p:cNvPr id="34" name="Picture 33">
            <a:extLst>
              <a:ext uri="{FF2B5EF4-FFF2-40B4-BE49-F238E27FC236}">
                <a16:creationId xmlns:a16="http://schemas.microsoft.com/office/drawing/2014/main" id="{37E055F2-C469-EC48-95A8-F72DAF5146EF}"/>
              </a:ext>
            </a:extLst>
          </p:cNvPr>
          <p:cNvPicPr>
            <a:picLocks noChangeAspect="1"/>
          </p:cNvPicPr>
          <p:nvPr/>
        </p:nvPicPr>
        <p:blipFill>
          <a:blip r:embed="rId5"/>
          <a:stretch>
            <a:fillRect/>
          </a:stretch>
        </p:blipFill>
        <p:spPr>
          <a:xfrm>
            <a:off x="6909948" y="475921"/>
            <a:ext cx="609067" cy="609067"/>
          </a:xfrm>
          <a:prstGeom prst="rect">
            <a:avLst/>
          </a:prstGeom>
        </p:spPr>
      </p:pic>
      <p:sp>
        <p:nvSpPr>
          <p:cNvPr id="35" name="TextBox 34">
            <a:extLst>
              <a:ext uri="{FF2B5EF4-FFF2-40B4-BE49-F238E27FC236}">
                <a16:creationId xmlns:a16="http://schemas.microsoft.com/office/drawing/2014/main" id="{1B6FD33E-6213-DF48-9673-0D0890ABF5E0}"/>
              </a:ext>
            </a:extLst>
          </p:cNvPr>
          <p:cNvSpPr txBox="1"/>
          <p:nvPr/>
        </p:nvSpPr>
        <p:spPr>
          <a:xfrm>
            <a:off x="382159" y="1176983"/>
            <a:ext cx="2629398"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Some important factors to consider -</a:t>
            </a:r>
          </a:p>
        </p:txBody>
      </p:sp>
      <p:sp>
        <p:nvSpPr>
          <p:cNvPr id="36" name="TextBox 35">
            <a:extLst>
              <a:ext uri="{FF2B5EF4-FFF2-40B4-BE49-F238E27FC236}">
                <a16:creationId xmlns:a16="http://schemas.microsoft.com/office/drawing/2014/main" id="{1E2A8EEF-1D92-B847-9478-98627361AF87}"/>
              </a:ext>
            </a:extLst>
          </p:cNvPr>
          <p:cNvSpPr txBox="1"/>
          <p:nvPr/>
        </p:nvSpPr>
        <p:spPr>
          <a:xfrm>
            <a:off x="382159" y="1524385"/>
            <a:ext cx="4229598" cy="1367939"/>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97000"/>
              <a:buFont typeface="Wingdings" pitchFamily="2" charset="2"/>
              <a:buChar char="Ø"/>
            </a:pPr>
            <a:r>
              <a:rPr lang="en-IN" sz="1200" dirty="0">
                <a:solidFill>
                  <a:srgbClr val="E3E3E3"/>
                </a:solidFill>
                <a:effectLst/>
                <a:latin typeface="Times New Roman" panose="02020603050405020304" pitchFamily="18" charset="0"/>
                <a:cs typeface="Times New Roman" panose="02020603050405020304" pitchFamily="18" charset="0"/>
              </a:rPr>
              <a:t>There are over 3,500 </a:t>
            </a:r>
            <a:r>
              <a:rPr lang="en-IN" sz="1200" dirty="0">
                <a:solidFill>
                  <a:srgbClr val="FFF505"/>
                </a:solidFill>
                <a:effectLst/>
                <a:latin typeface="Times New Roman" panose="02020603050405020304" pitchFamily="18" charset="0"/>
                <a:cs typeface="Times New Roman" panose="02020603050405020304" pitchFamily="18" charset="0"/>
              </a:rPr>
              <a:t>EdTech </a:t>
            </a:r>
            <a:r>
              <a:rPr lang="en-IN" sz="1200" dirty="0">
                <a:solidFill>
                  <a:srgbClr val="FFF505"/>
                </a:solidFill>
                <a:latin typeface="Times New Roman" panose="02020603050405020304" pitchFamily="18" charset="0"/>
                <a:cs typeface="Times New Roman" panose="02020603050405020304" pitchFamily="18" charset="0"/>
              </a:rPr>
              <a:t>Start-ups</a:t>
            </a:r>
            <a:r>
              <a:rPr lang="en-IN" sz="1200" dirty="0">
                <a:solidFill>
                  <a:srgbClr val="E3E3E3"/>
                </a:solidFill>
                <a:effectLst/>
                <a:latin typeface="Times New Roman" panose="02020603050405020304" pitchFamily="18" charset="0"/>
                <a:cs typeface="Times New Roman" panose="02020603050405020304" pitchFamily="18" charset="0"/>
              </a:rPr>
              <a:t> in India.</a:t>
            </a:r>
          </a:p>
          <a:p>
            <a:pPr marL="171450" indent="-171450">
              <a:lnSpc>
                <a:spcPct val="85000"/>
              </a:lnSpc>
              <a:spcAft>
                <a:spcPts val="600"/>
              </a:spcAft>
              <a:buClr>
                <a:srgbClr val="FFF505"/>
              </a:buClr>
              <a:buSzPct val="97000"/>
              <a:buFont typeface="Wingdings" pitchFamily="2" charset="2"/>
              <a:buChar char="Ø"/>
            </a:pPr>
            <a:r>
              <a:rPr lang="en-IN" sz="1200" dirty="0">
                <a:solidFill>
                  <a:srgbClr val="E3E3E3"/>
                </a:solidFill>
                <a:effectLst/>
                <a:latin typeface="Times New Roman" panose="02020603050405020304" pitchFamily="18" charset="0"/>
                <a:cs typeface="Times New Roman" panose="02020603050405020304" pitchFamily="18" charset="0"/>
              </a:rPr>
              <a:t>The Indian EdTech market is expected to reach a value of $10.4 billion by </a:t>
            </a:r>
            <a:r>
              <a:rPr lang="en-IN" sz="1200" dirty="0">
                <a:solidFill>
                  <a:srgbClr val="FFF505"/>
                </a:solidFill>
                <a:effectLst/>
                <a:latin typeface="Times New Roman" panose="02020603050405020304" pitchFamily="18" charset="0"/>
                <a:cs typeface="Times New Roman" panose="02020603050405020304" pitchFamily="18" charset="0"/>
              </a:rPr>
              <a:t>2025.</a:t>
            </a:r>
            <a:endParaRPr lang="en-IN" sz="1200" dirty="0">
              <a:solidFill>
                <a:srgbClr val="FFF505"/>
              </a:solidFill>
              <a:latin typeface="Times New Roman" panose="02020603050405020304" pitchFamily="18" charset="0"/>
              <a:cs typeface="Times New Roman" panose="02020603050405020304" pitchFamily="18" charset="0"/>
            </a:endParaRPr>
          </a:p>
          <a:p>
            <a:pPr marL="171450" indent="-171450">
              <a:lnSpc>
                <a:spcPct val="85000"/>
              </a:lnSpc>
              <a:spcAft>
                <a:spcPts val="600"/>
              </a:spcAft>
              <a:buClr>
                <a:srgbClr val="FFF505"/>
              </a:buClr>
              <a:buSzPct val="97000"/>
              <a:buFont typeface="Wingdings" pitchFamily="2" charset="2"/>
              <a:buChar char="Ø"/>
            </a:pPr>
            <a:r>
              <a:rPr lang="en-IN" sz="1200" dirty="0">
                <a:solidFill>
                  <a:srgbClr val="E3E3E3"/>
                </a:solidFill>
                <a:effectLst/>
                <a:latin typeface="Times New Roman" panose="02020603050405020304" pitchFamily="18" charset="0"/>
                <a:cs typeface="Times New Roman" panose="02020603050405020304" pitchFamily="18" charset="0"/>
              </a:rPr>
              <a:t>The Indian </a:t>
            </a:r>
            <a:r>
              <a:rPr lang="en-IN" sz="1200" dirty="0">
                <a:solidFill>
                  <a:srgbClr val="E3E3E3"/>
                </a:solidFill>
                <a:latin typeface="Times New Roman" panose="02020603050405020304" pitchFamily="18" charset="0"/>
                <a:cs typeface="Times New Roman" panose="02020603050405020304" pitchFamily="18" charset="0"/>
              </a:rPr>
              <a:t>EdTech </a:t>
            </a:r>
            <a:r>
              <a:rPr lang="en-IN" sz="1200" dirty="0">
                <a:solidFill>
                  <a:srgbClr val="E3E3E3"/>
                </a:solidFill>
                <a:effectLst/>
                <a:latin typeface="Times New Roman" panose="02020603050405020304" pitchFamily="18" charset="0"/>
                <a:cs typeface="Times New Roman" panose="02020603050405020304" pitchFamily="18" charset="0"/>
              </a:rPr>
              <a:t>industry has raised over </a:t>
            </a:r>
            <a:r>
              <a:rPr lang="en-IN" sz="1200" dirty="0">
                <a:solidFill>
                  <a:srgbClr val="FFF505"/>
                </a:solidFill>
                <a:effectLst/>
                <a:latin typeface="Times New Roman" panose="02020603050405020304" pitchFamily="18" charset="0"/>
                <a:cs typeface="Times New Roman" panose="02020603050405020304" pitchFamily="18" charset="0"/>
              </a:rPr>
              <a:t>$700 million </a:t>
            </a:r>
            <a:r>
              <a:rPr lang="en-IN" sz="1200" dirty="0">
                <a:solidFill>
                  <a:srgbClr val="E3E3E3"/>
                </a:solidFill>
                <a:effectLst/>
                <a:latin typeface="Times New Roman" panose="02020603050405020304" pitchFamily="18" charset="0"/>
                <a:cs typeface="Times New Roman" panose="02020603050405020304" pitchFamily="18" charset="0"/>
              </a:rPr>
              <a:t>in funding till date.</a:t>
            </a:r>
          </a:p>
          <a:p>
            <a:pPr marL="171450" indent="-171450">
              <a:lnSpc>
                <a:spcPct val="85000"/>
              </a:lnSpc>
              <a:spcAft>
                <a:spcPts val="600"/>
              </a:spcAft>
              <a:buClr>
                <a:srgbClr val="FFF505"/>
              </a:buClr>
              <a:buSzPct val="97000"/>
              <a:buFont typeface="Wingdings" pitchFamily="2" charset="2"/>
              <a:buChar char="Ø"/>
            </a:pPr>
            <a:r>
              <a:rPr lang="en-IN" sz="1200" dirty="0">
                <a:solidFill>
                  <a:srgbClr val="E3E3E3"/>
                </a:solidFill>
                <a:effectLst/>
                <a:latin typeface="Times New Roman" panose="02020603050405020304" pitchFamily="18" charset="0"/>
                <a:cs typeface="Times New Roman" panose="02020603050405020304" pitchFamily="18" charset="0"/>
              </a:rPr>
              <a:t>The Indian EdTech industry is expected to create </a:t>
            </a:r>
            <a:r>
              <a:rPr lang="en-IN" sz="1200" dirty="0">
                <a:solidFill>
                  <a:srgbClr val="FFF505"/>
                </a:solidFill>
                <a:effectLst/>
                <a:latin typeface="Times New Roman" panose="02020603050405020304" pitchFamily="18" charset="0"/>
                <a:cs typeface="Times New Roman" panose="02020603050405020304" pitchFamily="18" charset="0"/>
              </a:rPr>
              <a:t>10 million jobs by 2025.</a:t>
            </a:r>
            <a:endParaRPr lang="en-US" sz="1200" dirty="0" err="1">
              <a:solidFill>
                <a:srgbClr val="FFF505"/>
              </a:solidFill>
              <a:latin typeface="Times New Roman" panose="02020603050405020304" pitchFamily="18" charset="0"/>
              <a:cs typeface="Times New Roman" panose="02020603050405020304" pitchFamily="18" charset="0"/>
            </a:endParaRPr>
          </a:p>
        </p:txBody>
      </p:sp>
      <p:pic>
        <p:nvPicPr>
          <p:cNvPr id="47" name="Picture 46">
            <a:extLst>
              <a:ext uri="{FF2B5EF4-FFF2-40B4-BE49-F238E27FC236}">
                <a16:creationId xmlns:a16="http://schemas.microsoft.com/office/drawing/2014/main" id="{7AD795D8-021D-FD4A-83F7-3DDDA7621A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850" y="3051647"/>
            <a:ext cx="4330983" cy="1986631"/>
          </a:xfrm>
          <a:prstGeom prst="rect">
            <a:avLst/>
          </a:prstGeom>
        </p:spPr>
      </p:pic>
      <p:sp>
        <p:nvSpPr>
          <p:cNvPr id="48" name="TextBox 47">
            <a:extLst>
              <a:ext uri="{FF2B5EF4-FFF2-40B4-BE49-F238E27FC236}">
                <a16:creationId xmlns:a16="http://schemas.microsoft.com/office/drawing/2014/main" id="{0BDE61C2-E12D-ED4B-A7FA-740138DC86AD}"/>
              </a:ext>
            </a:extLst>
          </p:cNvPr>
          <p:cNvSpPr txBox="1"/>
          <p:nvPr/>
        </p:nvSpPr>
        <p:spPr>
          <a:xfrm>
            <a:off x="5137068" y="1187577"/>
            <a:ext cx="6991815" cy="350865"/>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Working on the recommended solutions as provided in the earlier deck some major solutions of the pain points identified were - </a:t>
            </a:r>
            <a:r>
              <a:rPr lang="en-US" sz="1200" dirty="0">
                <a:solidFill>
                  <a:srgbClr val="FFF505"/>
                </a:solidFill>
                <a:latin typeface="Times New Roman" panose="02020603050405020304" pitchFamily="18" charset="0"/>
                <a:cs typeface="Times New Roman" panose="02020603050405020304" pitchFamily="18" charset="0"/>
              </a:rPr>
              <a:t>AI Based Language Translation, </a:t>
            </a:r>
            <a:r>
              <a:rPr lang="en-IN" sz="1200" dirty="0">
                <a:solidFill>
                  <a:srgbClr val="FFF505"/>
                </a:solidFill>
                <a:latin typeface="Times New Roman" panose="02020603050405020304" pitchFamily="18" charset="0"/>
                <a:cs typeface="Times New Roman" panose="02020603050405020304" pitchFamily="18" charset="0"/>
              </a:rPr>
              <a:t>grading system, user-friendly, low bandwidth EdTech solution.</a:t>
            </a:r>
          </a:p>
        </p:txBody>
      </p:sp>
      <p:sp>
        <p:nvSpPr>
          <p:cNvPr id="50" name="TextBox 49">
            <a:extLst>
              <a:ext uri="{FF2B5EF4-FFF2-40B4-BE49-F238E27FC236}">
                <a16:creationId xmlns:a16="http://schemas.microsoft.com/office/drawing/2014/main" id="{1ED6FFAD-83D2-E94F-8450-D8A76149004D}"/>
              </a:ext>
            </a:extLst>
          </p:cNvPr>
          <p:cNvSpPr txBox="1"/>
          <p:nvPr/>
        </p:nvSpPr>
        <p:spPr>
          <a:xfrm>
            <a:off x="5117974" y="1674026"/>
            <a:ext cx="6949027" cy="509242"/>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Solutions have been implemented via incorporating Generative AI in the backend of an EdTech based application which greatly enhances the </a:t>
            </a:r>
            <a:r>
              <a:rPr lang="en-US" sz="1200" dirty="0">
                <a:solidFill>
                  <a:srgbClr val="FFF505"/>
                </a:solidFill>
                <a:latin typeface="Times New Roman" panose="02020603050405020304" pitchFamily="18" charset="0"/>
                <a:cs typeface="Times New Roman" panose="02020603050405020304" pitchFamily="18" charset="0"/>
              </a:rPr>
              <a:t>user experience </a:t>
            </a:r>
            <a:r>
              <a:rPr lang="en-US" sz="1200" dirty="0">
                <a:solidFill>
                  <a:schemeClr val="bg1"/>
                </a:solidFill>
                <a:latin typeface="Times New Roman" panose="02020603050405020304" pitchFamily="18" charset="0"/>
                <a:cs typeface="Times New Roman" panose="02020603050405020304" pitchFamily="18" charset="0"/>
              </a:rPr>
              <a:t>and the </a:t>
            </a:r>
            <a:r>
              <a:rPr lang="en-US" sz="1200" dirty="0">
                <a:solidFill>
                  <a:srgbClr val="FFF505"/>
                </a:solidFill>
                <a:latin typeface="Times New Roman" panose="02020603050405020304" pitchFamily="18" charset="0"/>
                <a:cs typeface="Times New Roman" panose="02020603050405020304" pitchFamily="18" charset="0"/>
              </a:rPr>
              <a:t>utility</a:t>
            </a:r>
            <a:r>
              <a:rPr lang="en-US" sz="1200" dirty="0">
                <a:solidFill>
                  <a:schemeClr val="bg1"/>
                </a:solidFill>
                <a:latin typeface="Times New Roman" panose="02020603050405020304" pitchFamily="18" charset="0"/>
                <a:cs typeface="Times New Roman" panose="02020603050405020304" pitchFamily="18" charset="0"/>
              </a:rPr>
              <a:t> of an app while still addressing the pain points like </a:t>
            </a:r>
            <a:r>
              <a:rPr lang="en-US" sz="1200" dirty="0">
                <a:solidFill>
                  <a:srgbClr val="FFF505"/>
                </a:solidFill>
                <a:latin typeface="Times New Roman" panose="02020603050405020304" pitchFamily="18" charset="0"/>
                <a:cs typeface="Times New Roman" panose="02020603050405020304" pitchFamily="18" charset="0"/>
              </a:rPr>
              <a:t>language and infrastructural problems </a:t>
            </a:r>
            <a:r>
              <a:rPr lang="en-US" sz="1200" dirty="0">
                <a:solidFill>
                  <a:schemeClr val="bg1"/>
                </a:solidFill>
                <a:latin typeface="Times New Roman" panose="02020603050405020304" pitchFamily="18" charset="0"/>
                <a:cs typeface="Times New Roman" panose="02020603050405020304" pitchFamily="18" charset="0"/>
              </a:rPr>
              <a:t>as discussed in the problem statement.</a:t>
            </a:r>
          </a:p>
        </p:txBody>
      </p:sp>
      <p:pic>
        <p:nvPicPr>
          <p:cNvPr id="52" name="Picture 51">
            <a:extLst>
              <a:ext uri="{FF2B5EF4-FFF2-40B4-BE49-F238E27FC236}">
                <a16:creationId xmlns:a16="http://schemas.microsoft.com/office/drawing/2014/main" id="{25BFC7EA-FCC5-E941-9BB8-8CE574D765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4977" y="2328877"/>
            <a:ext cx="377929" cy="379858"/>
          </a:xfrm>
          <a:prstGeom prst="rect">
            <a:avLst/>
          </a:prstGeom>
        </p:spPr>
      </p:pic>
      <p:sp>
        <p:nvSpPr>
          <p:cNvPr id="54" name="TextBox 53">
            <a:extLst>
              <a:ext uri="{FF2B5EF4-FFF2-40B4-BE49-F238E27FC236}">
                <a16:creationId xmlns:a16="http://schemas.microsoft.com/office/drawing/2014/main" id="{5A755BCB-CF8F-0C49-819F-F5829F95B617}"/>
              </a:ext>
            </a:extLst>
          </p:cNvPr>
          <p:cNvSpPr txBox="1"/>
          <p:nvPr/>
        </p:nvSpPr>
        <p:spPr>
          <a:xfrm>
            <a:off x="7946361" y="2399872"/>
            <a:ext cx="1984917"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600" b="1" dirty="0">
                <a:solidFill>
                  <a:schemeClr val="bg1"/>
                </a:solidFill>
                <a:latin typeface="Times New Roman" panose="02020603050405020304" pitchFamily="18" charset="0"/>
                <a:cs typeface="Times New Roman" panose="02020603050405020304" pitchFamily="18" charset="0"/>
              </a:rPr>
              <a:t>Introducing EdNinja</a:t>
            </a:r>
          </a:p>
        </p:txBody>
      </p:sp>
      <p:sp>
        <p:nvSpPr>
          <p:cNvPr id="55" name="TextBox 54">
            <a:extLst>
              <a:ext uri="{FF2B5EF4-FFF2-40B4-BE49-F238E27FC236}">
                <a16:creationId xmlns:a16="http://schemas.microsoft.com/office/drawing/2014/main" id="{0E0DB744-64BD-254F-B716-985D434C8B2F}"/>
              </a:ext>
            </a:extLst>
          </p:cNvPr>
          <p:cNvSpPr txBox="1"/>
          <p:nvPr/>
        </p:nvSpPr>
        <p:spPr>
          <a:xfrm>
            <a:off x="5513522" y="2757610"/>
            <a:ext cx="6493420" cy="19531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rPr>
              <a:t>The app will focus on addressing the barriers as discussed earlier. The The salient features are- </a:t>
            </a:r>
          </a:p>
        </p:txBody>
      </p:sp>
      <p:pic>
        <p:nvPicPr>
          <p:cNvPr id="57" name="Picture 56" descr="A computer screen with a yellow and blue circle with a black background&#10;&#10;Description automatically generated">
            <a:extLst>
              <a:ext uri="{FF2B5EF4-FFF2-40B4-BE49-F238E27FC236}">
                <a16:creationId xmlns:a16="http://schemas.microsoft.com/office/drawing/2014/main" id="{1A7FB19F-20C8-A24E-87AB-53658AB1092F}"/>
              </a:ext>
            </a:extLst>
          </p:cNvPr>
          <p:cNvPicPr>
            <a:picLocks noChangeAspect="1"/>
          </p:cNvPicPr>
          <p:nvPr/>
        </p:nvPicPr>
        <p:blipFill>
          <a:blip r:embed="rId8"/>
          <a:stretch>
            <a:fillRect/>
          </a:stretch>
        </p:blipFill>
        <p:spPr>
          <a:xfrm>
            <a:off x="5137068" y="3093655"/>
            <a:ext cx="376454" cy="376539"/>
          </a:xfrm>
          <a:prstGeom prst="rect">
            <a:avLst/>
          </a:prstGeom>
        </p:spPr>
      </p:pic>
      <p:sp>
        <p:nvSpPr>
          <p:cNvPr id="58" name="TextBox 57">
            <a:extLst>
              <a:ext uri="{FF2B5EF4-FFF2-40B4-BE49-F238E27FC236}">
                <a16:creationId xmlns:a16="http://schemas.microsoft.com/office/drawing/2014/main" id="{529C913C-DE11-3244-8AF9-3756B06F73F9}"/>
              </a:ext>
            </a:extLst>
          </p:cNvPr>
          <p:cNvSpPr txBox="1"/>
          <p:nvPr/>
        </p:nvSpPr>
        <p:spPr>
          <a:xfrm>
            <a:off x="7743173" y="3423720"/>
            <a:ext cx="1923657" cy="1137106"/>
          </a:xfrm>
          <a:prstGeom prst="rect">
            <a:avLst/>
          </a:prstGeom>
          <a:noFill/>
        </p:spPr>
        <p:txBody>
          <a:bodyPr wrap="square" lIns="0" tIns="36576" rIns="0" bIns="0" rtlCol="0">
            <a:spAutoFit/>
          </a:bodyPr>
          <a:lstStyle/>
          <a:p>
            <a:pPr>
              <a:lnSpc>
                <a:spcPct val="85000"/>
              </a:lnSpc>
              <a:spcAft>
                <a:spcPts val="600"/>
              </a:spcAft>
              <a:buClr>
                <a:srgbClr val="FFF505"/>
              </a:buClr>
              <a:buSzPct val="134000"/>
            </a:pPr>
            <a:r>
              <a:rPr lang="en-US" sz="1200" dirty="0">
                <a:solidFill>
                  <a:schemeClr val="bg1"/>
                </a:solidFill>
                <a:latin typeface="Times New Roman" panose="02020603050405020304" pitchFamily="18" charset="0"/>
                <a:cs typeface="Times New Roman" panose="02020603050405020304" pitchFamily="18" charset="0"/>
              </a:rPr>
              <a:t>Analyzing </a:t>
            </a:r>
            <a:r>
              <a:rPr lang="en-US" sz="1200" dirty="0">
                <a:solidFill>
                  <a:srgbClr val="FFF505"/>
                </a:solidFill>
                <a:latin typeface="Times New Roman" panose="02020603050405020304" pitchFamily="18" charset="0"/>
                <a:cs typeface="Times New Roman" panose="02020603050405020304" pitchFamily="18" charset="0"/>
              </a:rPr>
              <a:t>customer responses </a:t>
            </a:r>
            <a:r>
              <a:rPr lang="en-US" sz="1200" dirty="0">
                <a:solidFill>
                  <a:schemeClr val="bg1"/>
                </a:solidFill>
                <a:latin typeface="Times New Roman" panose="02020603050405020304" pitchFamily="18" charset="0"/>
                <a:cs typeface="Times New Roman" panose="02020603050405020304" pitchFamily="18" charset="0"/>
              </a:rPr>
              <a:t>and using a </a:t>
            </a:r>
            <a:r>
              <a:rPr lang="en-US" sz="1200" dirty="0">
                <a:solidFill>
                  <a:srgbClr val="FFF505"/>
                </a:solidFill>
                <a:latin typeface="Times New Roman" panose="02020603050405020304" pitchFamily="18" charset="0"/>
                <a:cs typeface="Times New Roman" panose="02020603050405020304" pitchFamily="18" charset="0"/>
              </a:rPr>
              <a:t>recommendation engine</a:t>
            </a:r>
            <a:r>
              <a:rPr lang="en-US" sz="1200" dirty="0">
                <a:solidFill>
                  <a:schemeClr val="bg1"/>
                </a:solidFill>
                <a:latin typeface="Times New Roman" panose="02020603050405020304" pitchFamily="18" charset="0"/>
                <a:cs typeface="Times New Roman" panose="02020603050405020304" pitchFamily="18" charset="0"/>
              </a:rPr>
              <a:t> in the background to keep updated with the consumer choices and then using the </a:t>
            </a:r>
            <a:r>
              <a:rPr lang="en-US" sz="1200" dirty="0">
                <a:solidFill>
                  <a:srgbClr val="FFF505"/>
                </a:solidFill>
                <a:latin typeface="Times New Roman" panose="02020603050405020304" pitchFamily="18" charset="0"/>
                <a:cs typeface="Times New Roman" panose="02020603050405020304" pitchFamily="18" charset="0"/>
              </a:rPr>
              <a:t>My Feed page </a:t>
            </a:r>
            <a:r>
              <a:rPr lang="en-US" sz="1200" dirty="0">
                <a:solidFill>
                  <a:schemeClr val="bg1"/>
                </a:solidFill>
                <a:latin typeface="Times New Roman" panose="02020603050405020304" pitchFamily="18" charset="0"/>
                <a:cs typeface="Times New Roman" panose="02020603050405020304" pitchFamily="18" charset="0"/>
              </a:rPr>
              <a:t>to reflect those changes </a:t>
            </a:r>
          </a:p>
        </p:txBody>
      </p:sp>
      <p:sp>
        <p:nvSpPr>
          <p:cNvPr id="59" name="TextBox 58">
            <a:extLst>
              <a:ext uri="{FF2B5EF4-FFF2-40B4-BE49-F238E27FC236}">
                <a16:creationId xmlns:a16="http://schemas.microsoft.com/office/drawing/2014/main" id="{0663A965-E878-3B42-8DF7-921D6EB231DE}"/>
              </a:ext>
            </a:extLst>
          </p:cNvPr>
          <p:cNvSpPr txBox="1"/>
          <p:nvPr/>
        </p:nvSpPr>
        <p:spPr>
          <a:xfrm>
            <a:off x="5334982" y="3389311"/>
            <a:ext cx="2019407" cy="137101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Addressing </a:t>
            </a:r>
            <a:r>
              <a:rPr lang="en-US" sz="1200" dirty="0">
                <a:solidFill>
                  <a:srgbClr val="FFF505"/>
                </a:solidFill>
                <a:latin typeface="Times New Roman" panose="02020603050405020304" pitchFamily="18" charset="0"/>
                <a:cs typeface="Times New Roman" panose="02020603050405020304" pitchFamily="18" charset="0"/>
              </a:rPr>
              <a:t>language barriers </a:t>
            </a:r>
            <a:r>
              <a:rPr lang="en-US" sz="1200" dirty="0">
                <a:solidFill>
                  <a:schemeClr val="bg1"/>
                </a:solidFill>
                <a:latin typeface="Times New Roman" panose="02020603050405020304" pitchFamily="18" charset="0"/>
                <a:cs typeface="Times New Roman" panose="02020603050405020304" pitchFamily="18" charset="0"/>
              </a:rPr>
              <a:t>with effective use of language preferences and real time translations by using generative AI in the backend to keep up with the video and </a:t>
            </a:r>
            <a:r>
              <a:rPr lang="en-US" sz="1200" dirty="0">
                <a:solidFill>
                  <a:srgbClr val="FFF505"/>
                </a:solidFill>
                <a:latin typeface="Times New Roman" panose="02020603050405020304" pitchFamily="18" charset="0"/>
                <a:cs typeface="Times New Roman" panose="02020603050405020304" pitchFamily="18" charset="0"/>
              </a:rPr>
              <a:t>fulfill its tasks effectively and efficiently</a:t>
            </a:r>
            <a:r>
              <a:rPr lang="en-US" sz="1200" dirty="0">
                <a:solidFill>
                  <a:schemeClr val="bg1"/>
                </a:solidFill>
                <a:latin typeface="Times New Roman" panose="02020603050405020304" pitchFamily="18" charset="0"/>
                <a:cs typeface="Times New Roman" panose="02020603050405020304" pitchFamily="18" charset="0"/>
              </a:rPr>
              <a:t>.</a:t>
            </a:r>
          </a:p>
          <a:p>
            <a:pPr>
              <a:lnSpc>
                <a:spcPct val="85000"/>
              </a:lnSpc>
              <a:spcAft>
                <a:spcPts val="600"/>
              </a:spcAft>
              <a:buClr>
                <a:schemeClr val="accent2"/>
              </a:buClr>
              <a:buSzPct val="70000"/>
            </a:pPr>
            <a:endParaRPr lang="en-US" sz="1200" dirty="0" err="1">
              <a:solidFill>
                <a:schemeClr val="bg1"/>
              </a:solidFill>
              <a:latin typeface="Times New Roman" panose="02020603050405020304" pitchFamily="18" charset="0"/>
              <a:cs typeface="Times New Roman" panose="02020603050405020304" pitchFamily="18" charset="0"/>
            </a:endParaRPr>
          </a:p>
        </p:txBody>
      </p:sp>
      <p:pic>
        <p:nvPicPr>
          <p:cNvPr id="60" name="Picture 59" descr="A computer with a light bulb and icons&#10;&#10;Description automatically generated">
            <a:extLst>
              <a:ext uri="{FF2B5EF4-FFF2-40B4-BE49-F238E27FC236}">
                <a16:creationId xmlns:a16="http://schemas.microsoft.com/office/drawing/2014/main" id="{73FF630C-FE36-D74B-ACAF-2C2E7023C5C1}"/>
              </a:ext>
            </a:extLst>
          </p:cNvPr>
          <p:cNvPicPr>
            <a:picLocks noChangeAspect="1"/>
          </p:cNvPicPr>
          <p:nvPr/>
        </p:nvPicPr>
        <p:blipFill>
          <a:blip r:embed="rId9"/>
          <a:stretch>
            <a:fillRect/>
          </a:stretch>
        </p:blipFill>
        <p:spPr>
          <a:xfrm>
            <a:off x="7414210" y="2970024"/>
            <a:ext cx="440847" cy="440947"/>
          </a:xfrm>
          <a:prstGeom prst="rect">
            <a:avLst/>
          </a:prstGeom>
        </p:spPr>
      </p:pic>
      <p:sp>
        <p:nvSpPr>
          <p:cNvPr id="61" name="TextBox 60">
            <a:extLst>
              <a:ext uri="{FF2B5EF4-FFF2-40B4-BE49-F238E27FC236}">
                <a16:creationId xmlns:a16="http://schemas.microsoft.com/office/drawing/2014/main" id="{437B8105-7C63-BC4F-A9F7-0902801D2F4C}"/>
              </a:ext>
            </a:extLst>
          </p:cNvPr>
          <p:cNvSpPr txBox="1"/>
          <p:nvPr/>
        </p:nvSpPr>
        <p:spPr>
          <a:xfrm>
            <a:off x="5499098" y="5226357"/>
            <a:ext cx="1935299" cy="1294072"/>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Using </a:t>
            </a:r>
            <a:r>
              <a:rPr lang="en-US" sz="1200" dirty="0">
                <a:solidFill>
                  <a:srgbClr val="FFF505"/>
                </a:solidFill>
                <a:latin typeface="Times New Roman" panose="02020603050405020304" pitchFamily="18" charset="0"/>
                <a:cs typeface="Times New Roman" panose="02020603050405020304" pitchFamily="18" charset="0"/>
              </a:rPr>
              <a:t>predictive analytics </a:t>
            </a:r>
            <a:r>
              <a:rPr lang="en-US" sz="1200" dirty="0">
                <a:solidFill>
                  <a:schemeClr val="bg1"/>
                </a:solidFill>
                <a:latin typeface="Times New Roman" panose="02020603050405020304" pitchFamily="18" charset="0"/>
                <a:cs typeface="Times New Roman" panose="02020603050405020304" pitchFamily="18" charset="0"/>
              </a:rPr>
              <a:t>to understand the needs and  situations of each customer which the </a:t>
            </a:r>
            <a:r>
              <a:rPr lang="en-US" sz="1200" dirty="0">
                <a:solidFill>
                  <a:srgbClr val="FFF505"/>
                </a:solidFill>
                <a:latin typeface="Times New Roman" panose="02020603050405020304" pitchFamily="18" charset="0"/>
                <a:cs typeface="Times New Roman" panose="02020603050405020304" pitchFamily="18" charset="0"/>
              </a:rPr>
              <a:t>API communicates </a:t>
            </a:r>
            <a:r>
              <a:rPr lang="en-US" sz="1200" dirty="0">
                <a:solidFill>
                  <a:schemeClr val="bg1"/>
                </a:solidFill>
                <a:latin typeface="Times New Roman" panose="02020603050405020304" pitchFamily="18" charset="0"/>
                <a:cs typeface="Times New Roman" panose="02020603050405020304" pitchFamily="18" charset="0"/>
              </a:rPr>
              <a:t>from the front end (UI) layer to the Gen AI layer. further enhancing and </a:t>
            </a:r>
            <a:r>
              <a:rPr lang="en-US" sz="1200" dirty="0">
                <a:solidFill>
                  <a:srgbClr val="FFF505"/>
                </a:solidFill>
                <a:latin typeface="Times New Roman" panose="02020603050405020304" pitchFamily="18" charset="0"/>
                <a:cs typeface="Times New Roman" panose="02020603050405020304" pitchFamily="18" charset="0"/>
              </a:rPr>
              <a:t>personalizing the recommendations.</a:t>
            </a:r>
          </a:p>
        </p:txBody>
      </p:sp>
      <p:pic>
        <p:nvPicPr>
          <p:cNvPr id="62" name="Picture 61" descr="A computer with a light bulb and gears&#10;&#10;Description automatically generated">
            <a:extLst>
              <a:ext uri="{FF2B5EF4-FFF2-40B4-BE49-F238E27FC236}">
                <a16:creationId xmlns:a16="http://schemas.microsoft.com/office/drawing/2014/main" id="{787D2528-30DC-104B-9159-5A92854153B4}"/>
              </a:ext>
            </a:extLst>
          </p:cNvPr>
          <p:cNvPicPr>
            <a:picLocks noChangeAspect="1"/>
          </p:cNvPicPr>
          <p:nvPr/>
        </p:nvPicPr>
        <p:blipFill>
          <a:blip r:embed="rId10"/>
          <a:stretch>
            <a:fillRect/>
          </a:stretch>
        </p:blipFill>
        <p:spPr>
          <a:xfrm>
            <a:off x="5181020" y="4909681"/>
            <a:ext cx="416081" cy="416175"/>
          </a:xfrm>
          <a:prstGeom prst="rect">
            <a:avLst/>
          </a:prstGeom>
        </p:spPr>
      </p:pic>
      <p:pic>
        <p:nvPicPr>
          <p:cNvPr id="66" name="Picture 65" descr="A screenshot of a computer&#10;&#10;Description automatically generated">
            <a:extLst>
              <a:ext uri="{FF2B5EF4-FFF2-40B4-BE49-F238E27FC236}">
                <a16:creationId xmlns:a16="http://schemas.microsoft.com/office/drawing/2014/main" id="{E57FF9D7-70F7-184F-A953-871FB641602A}"/>
              </a:ext>
            </a:extLst>
          </p:cNvPr>
          <p:cNvPicPr>
            <a:picLocks noChangeAspect="1"/>
          </p:cNvPicPr>
          <p:nvPr/>
        </p:nvPicPr>
        <p:blipFill>
          <a:blip r:embed="rId11"/>
          <a:stretch>
            <a:fillRect/>
          </a:stretch>
        </p:blipFill>
        <p:spPr>
          <a:xfrm>
            <a:off x="7437235" y="4798529"/>
            <a:ext cx="396268" cy="396357"/>
          </a:xfrm>
          <a:prstGeom prst="rect">
            <a:avLst/>
          </a:prstGeom>
        </p:spPr>
      </p:pic>
      <p:sp>
        <p:nvSpPr>
          <p:cNvPr id="67" name="TextBox 66">
            <a:extLst>
              <a:ext uri="{FF2B5EF4-FFF2-40B4-BE49-F238E27FC236}">
                <a16:creationId xmlns:a16="http://schemas.microsoft.com/office/drawing/2014/main" id="{C2911225-2046-EF4E-80E3-3958A328DD98}"/>
              </a:ext>
            </a:extLst>
          </p:cNvPr>
          <p:cNvSpPr txBox="1"/>
          <p:nvPr/>
        </p:nvSpPr>
        <p:spPr>
          <a:xfrm>
            <a:off x="7859080" y="5194886"/>
            <a:ext cx="1756916" cy="113569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Using </a:t>
            </a:r>
            <a:r>
              <a:rPr lang="en-US" sz="1200" dirty="0">
                <a:solidFill>
                  <a:srgbClr val="FFF505"/>
                </a:solidFill>
                <a:latin typeface="Times New Roman" panose="02020603050405020304" pitchFamily="18" charset="0"/>
                <a:cs typeface="Times New Roman" panose="02020603050405020304" pitchFamily="18" charset="0"/>
              </a:rPr>
              <a:t>NLP and Text analytics </a:t>
            </a:r>
            <a:r>
              <a:rPr lang="en-US" sz="1200" dirty="0">
                <a:solidFill>
                  <a:schemeClr val="bg1"/>
                </a:solidFill>
                <a:latin typeface="Times New Roman" panose="02020603050405020304" pitchFamily="18" charset="0"/>
                <a:cs typeface="Times New Roman" panose="02020603050405020304" pitchFamily="18" charset="0"/>
              </a:rPr>
              <a:t>in the background to generate Interactive Mind Maps and analogies. This can be extremely helpful to students to develop and </a:t>
            </a:r>
            <a:r>
              <a:rPr lang="en-US" sz="1200" dirty="0">
                <a:solidFill>
                  <a:srgbClr val="FFF505"/>
                </a:solidFill>
                <a:latin typeface="Times New Roman" panose="02020603050405020304" pitchFamily="18" charset="0"/>
                <a:cs typeface="Times New Roman" panose="02020603050405020304" pitchFamily="18" charset="0"/>
              </a:rPr>
              <a:t>retain newer concepts.</a:t>
            </a:r>
          </a:p>
        </p:txBody>
      </p:sp>
      <p:cxnSp>
        <p:nvCxnSpPr>
          <p:cNvPr id="77" name="Straight Connector 76">
            <a:extLst>
              <a:ext uri="{FF2B5EF4-FFF2-40B4-BE49-F238E27FC236}">
                <a16:creationId xmlns:a16="http://schemas.microsoft.com/office/drawing/2014/main" id="{E6D7EA99-AFBB-4741-AF16-A813A33B53AF}"/>
              </a:ext>
            </a:extLst>
          </p:cNvPr>
          <p:cNvCxnSpPr>
            <a:cxnSpLocks/>
          </p:cNvCxnSpPr>
          <p:nvPr/>
        </p:nvCxnSpPr>
        <p:spPr>
          <a:xfrm>
            <a:off x="9886119" y="3103381"/>
            <a:ext cx="0" cy="367908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2" name="Round Diagonal Corner of Rectangle 81">
            <a:extLst>
              <a:ext uri="{FF2B5EF4-FFF2-40B4-BE49-F238E27FC236}">
                <a16:creationId xmlns:a16="http://schemas.microsoft.com/office/drawing/2014/main" id="{46F575BC-DA7B-6948-9AB8-672FB31A61C6}"/>
              </a:ext>
            </a:extLst>
          </p:cNvPr>
          <p:cNvSpPr/>
          <p:nvPr/>
        </p:nvSpPr>
        <p:spPr>
          <a:xfrm>
            <a:off x="10126669" y="3410971"/>
            <a:ext cx="1824142" cy="581302"/>
          </a:xfrm>
          <a:prstGeom prst="round2DiagRect">
            <a:avLst/>
          </a:prstGeom>
          <a:noFill/>
          <a:ln w="28575">
            <a:solidFill>
              <a:srgbClr val="FFF50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3" name="TextBox 82">
            <a:extLst>
              <a:ext uri="{FF2B5EF4-FFF2-40B4-BE49-F238E27FC236}">
                <a16:creationId xmlns:a16="http://schemas.microsoft.com/office/drawing/2014/main" id="{11F0B044-F332-8C46-A6D6-6B66A58DC2A6}"/>
              </a:ext>
            </a:extLst>
          </p:cNvPr>
          <p:cNvSpPr txBox="1"/>
          <p:nvPr/>
        </p:nvSpPr>
        <p:spPr>
          <a:xfrm>
            <a:off x="10200361" y="3399039"/>
            <a:ext cx="1866640" cy="586186"/>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Front End</a:t>
            </a:r>
          </a:p>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The UI sends its data to the API which the API collects </a:t>
            </a:r>
          </a:p>
        </p:txBody>
      </p:sp>
      <p:sp>
        <p:nvSpPr>
          <p:cNvPr id="84" name="TextBox 83">
            <a:extLst>
              <a:ext uri="{FF2B5EF4-FFF2-40B4-BE49-F238E27FC236}">
                <a16:creationId xmlns:a16="http://schemas.microsoft.com/office/drawing/2014/main" id="{EB3459F3-D2AA-5146-9509-BE4063EF9D96}"/>
              </a:ext>
            </a:extLst>
          </p:cNvPr>
          <p:cNvSpPr txBox="1"/>
          <p:nvPr/>
        </p:nvSpPr>
        <p:spPr>
          <a:xfrm>
            <a:off x="10018639" y="3103381"/>
            <a:ext cx="1988303"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rPr>
              <a:t>Understanding of the App</a:t>
            </a:r>
          </a:p>
        </p:txBody>
      </p:sp>
      <p:pic>
        <p:nvPicPr>
          <p:cNvPr id="81" name="Picture 80">
            <a:extLst>
              <a:ext uri="{FF2B5EF4-FFF2-40B4-BE49-F238E27FC236}">
                <a16:creationId xmlns:a16="http://schemas.microsoft.com/office/drawing/2014/main" id="{9BB90447-C4FC-1840-993E-835F8135B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05409" y="3339489"/>
            <a:ext cx="230064" cy="231238"/>
          </a:xfrm>
          <a:prstGeom prst="rect">
            <a:avLst/>
          </a:prstGeom>
        </p:spPr>
      </p:pic>
      <p:sp>
        <p:nvSpPr>
          <p:cNvPr id="90" name="Round Diagonal Corner of Rectangle 89">
            <a:extLst>
              <a:ext uri="{FF2B5EF4-FFF2-40B4-BE49-F238E27FC236}">
                <a16:creationId xmlns:a16="http://schemas.microsoft.com/office/drawing/2014/main" id="{9F067884-66F0-444F-A1D4-7E30043EB924}"/>
              </a:ext>
            </a:extLst>
          </p:cNvPr>
          <p:cNvSpPr/>
          <p:nvPr/>
        </p:nvSpPr>
        <p:spPr>
          <a:xfrm>
            <a:off x="10127799" y="5407455"/>
            <a:ext cx="1824142" cy="890425"/>
          </a:xfrm>
          <a:prstGeom prst="round2DiagRect">
            <a:avLst/>
          </a:prstGeom>
          <a:noFill/>
          <a:ln w="28575">
            <a:solidFill>
              <a:srgbClr val="FFF50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1" name="Up Arrow 90">
            <a:extLst>
              <a:ext uri="{FF2B5EF4-FFF2-40B4-BE49-F238E27FC236}">
                <a16:creationId xmlns:a16="http://schemas.microsoft.com/office/drawing/2014/main" id="{B278E09F-7978-274F-97CE-9F566206876D}"/>
              </a:ext>
            </a:extLst>
          </p:cNvPr>
          <p:cNvSpPr/>
          <p:nvPr/>
        </p:nvSpPr>
        <p:spPr>
          <a:xfrm>
            <a:off x="10187816" y="4083538"/>
            <a:ext cx="159867" cy="1232652"/>
          </a:xfrm>
          <a:prstGeom prst="upArrow">
            <a:avLst/>
          </a:prstGeom>
          <a:solidFill>
            <a:schemeClr val="accent5">
              <a:lumMod val="75000"/>
            </a:schemeClr>
          </a:solidFill>
          <a:ln w="9525">
            <a:solidFill>
              <a:srgbClr val="FFF50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2" name="Up Arrow 91">
            <a:extLst>
              <a:ext uri="{FF2B5EF4-FFF2-40B4-BE49-F238E27FC236}">
                <a16:creationId xmlns:a16="http://schemas.microsoft.com/office/drawing/2014/main" id="{AA723626-E787-0F4F-B1B2-BBC4276C54D6}"/>
              </a:ext>
            </a:extLst>
          </p:cNvPr>
          <p:cNvSpPr/>
          <p:nvPr/>
        </p:nvSpPr>
        <p:spPr>
          <a:xfrm rot="10800000">
            <a:off x="11736257" y="4096513"/>
            <a:ext cx="159867" cy="1232652"/>
          </a:xfrm>
          <a:prstGeom prst="upArrow">
            <a:avLst/>
          </a:prstGeom>
          <a:solidFill>
            <a:schemeClr val="accent5">
              <a:lumMod val="75000"/>
            </a:schemeClr>
          </a:solidFill>
          <a:ln w="9525">
            <a:solidFill>
              <a:srgbClr val="FFF50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3" name="TextBox 92">
            <a:extLst>
              <a:ext uri="{FF2B5EF4-FFF2-40B4-BE49-F238E27FC236}">
                <a16:creationId xmlns:a16="http://schemas.microsoft.com/office/drawing/2014/main" id="{31A6FD5A-33DF-2746-B687-7D8F45CC5769}"/>
              </a:ext>
            </a:extLst>
          </p:cNvPr>
          <p:cNvSpPr txBox="1"/>
          <p:nvPr/>
        </p:nvSpPr>
        <p:spPr>
          <a:xfrm>
            <a:off x="10220442" y="5397762"/>
            <a:ext cx="1824142" cy="900118"/>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Back End </a:t>
            </a:r>
          </a:p>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Generative AI Engine with functional capabilities like NLP, Text Analytics, Predictive Analytics </a:t>
            </a:r>
            <a:r>
              <a:rPr lang="en-US" sz="1200" dirty="0" err="1">
                <a:solidFill>
                  <a:schemeClr val="bg1"/>
                </a:solidFill>
                <a:latin typeface="Times New Roman" panose="02020603050405020304" pitchFamily="18" charset="0"/>
                <a:cs typeface="Times New Roman" panose="02020603050405020304" pitchFamily="18" charset="0"/>
              </a:rPr>
              <a:t>etc</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94" name="Picture 93">
            <a:extLst>
              <a:ext uri="{FF2B5EF4-FFF2-40B4-BE49-F238E27FC236}">
                <a16:creationId xmlns:a16="http://schemas.microsoft.com/office/drawing/2014/main" id="{7DBED4DE-F009-FA4A-A772-27EECBB10E76}"/>
              </a:ext>
            </a:extLst>
          </p:cNvPr>
          <p:cNvPicPr>
            <a:picLocks noChangeAspect="1"/>
          </p:cNvPicPr>
          <p:nvPr/>
        </p:nvPicPr>
        <p:blipFill>
          <a:blip r:embed="rId12"/>
          <a:stretch>
            <a:fillRect/>
          </a:stretch>
        </p:blipFill>
        <p:spPr>
          <a:xfrm>
            <a:off x="10131367" y="5361822"/>
            <a:ext cx="287074" cy="287074"/>
          </a:xfrm>
          <a:prstGeom prst="rect">
            <a:avLst/>
          </a:prstGeom>
        </p:spPr>
      </p:pic>
      <p:sp>
        <p:nvSpPr>
          <p:cNvPr id="96" name="TextBox 95">
            <a:extLst>
              <a:ext uri="{FF2B5EF4-FFF2-40B4-BE49-F238E27FC236}">
                <a16:creationId xmlns:a16="http://schemas.microsoft.com/office/drawing/2014/main" id="{2EC443DB-DB19-8E4A-8996-3AC851DD9336}"/>
              </a:ext>
            </a:extLst>
          </p:cNvPr>
          <p:cNvSpPr txBox="1"/>
          <p:nvPr/>
        </p:nvSpPr>
        <p:spPr>
          <a:xfrm>
            <a:off x="10560986" y="4129170"/>
            <a:ext cx="1083843" cy="98014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rgbClr val="FFF505"/>
                </a:solidFill>
                <a:latin typeface="Times New Roman" panose="02020603050405020304" pitchFamily="18" charset="0"/>
                <a:cs typeface="Times New Roman" panose="02020603050405020304" pitchFamily="18" charset="0"/>
              </a:rPr>
              <a:t>API</a:t>
            </a:r>
            <a:r>
              <a:rPr lang="en-US" sz="1200" dirty="0">
                <a:solidFill>
                  <a:schemeClr val="bg1"/>
                </a:solidFill>
                <a:latin typeface="Times New Roman" panose="02020603050405020304" pitchFamily="18" charset="0"/>
                <a:cs typeface="Times New Roman" panose="02020603050405020304" pitchFamily="18" charset="0"/>
              </a:rPr>
              <a:t> in the middle acts as a </a:t>
            </a:r>
            <a:r>
              <a:rPr lang="en-US" sz="1200" dirty="0">
                <a:solidFill>
                  <a:srgbClr val="FFF505"/>
                </a:solidFill>
                <a:latin typeface="Times New Roman" panose="02020603050405020304" pitchFamily="18" charset="0"/>
                <a:cs typeface="Times New Roman" panose="02020603050405020304" pitchFamily="18" charset="0"/>
              </a:rPr>
              <a:t>communication layer </a:t>
            </a:r>
            <a:r>
              <a:rPr lang="en-US" sz="1200" dirty="0">
                <a:solidFill>
                  <a:schemeClr val="bg1"/>
                </a:solidFill>
                <a:latin typeface="Times New Roman" panose="02020603050405020304" pitchFamily="18" charset="0"/>
                <a:cs typeface="Times New Roman" panose="02020603050405020304" pitchFamily="18" charset="0"/>
              </a:rPr>
              <a:t>between the two basic  ends of the app</a:t>
            </a:r>
          </a:p>
        </p:txBody>
      </p:sp>
      <p:sp>
        <p:nvSpPr>
          <p:cNvPr id="97" name="Snip Single Corner of Rectangle 96">
            <a:extLst>
              <a:ext uri="{FF2B5EF4-FFF2-40B4-BE49-F238E27FC236}">
                <a16:creationId xmlns:a16="http://schemas.microsoft.com/office/drawing/2014/main" id="{396436E6-0C35-B54D-8E93-CDEFF40C2B55}"/>
              </a:ext>
            </a:extLst>
          </p:cNvPr>
          <p:cNvSpPr/>
          <p:nvPr/>
        </p:nvSpPr>
        <p:spPr>
          <a:xfrm flipH="1">
            <a:off x="418771" y="5194886"/>
            <a:ext cx="4427923" cy="1537568"/>
          </a:xfrm>
          <a:prstGeom prst="snip1Rect">
            <a:avLst>
              <a:gd name="adj" fmla="val 0"/>
            </a:avLst>
          </a:prstGeom>
          <a:solidFill>
            <a:srgbClr val="6D6D8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98" name="Picture 97">
            <a:extLst>
              <a:ext uri="{FF2B5EF4-FFF2-40B4-BE49-F238E27FC236}">
                <a16:creationId xmlns:a16="http://schemas.microsoft.com/office/drawing/2014/main" id="{3152398E-1DD0-C54F-9A4D-AC2C919ADF29}"/>
              </a:ext>
            </a:extLst>
          </p:cNvPr>
          <p:cNvPicPr>
            <a:picLocks noChangeAspect="1"/>
          </p:cNvPicPr>
          <p:nvPr/>
        </p:nvPicPr>
        <p:blipFill>
          <a:blip r:embed="rId13"/>
          <a:stretch>
            <a:fillRect/>
          </a:stretch>
        </p:blipFill>
        <p:spPr>
          <a:xfrm>
            <a:off x="4330945" y="6224202"/>
            <a:ext cx="485239" cy="485239"/>
          </a:xfrm>
          <a:prstGeom prst="rect">
            <a:avLst/>
          </a:prstGeom>
        </p:spPr>
      </p:pic>
      <p:sp>
        <p:nvSpPr>
          <p:cNvPr id="99" name="TextBox 98">
            <a:extLst>
              <a:ext uri="{FF2B5EF4-FFF2-40B4-BE49-F238E27FC236}">
                <a16:creationId xmlns:a16="http://schemas.microsoft.com/office/drawing/2014/main" id="{1ECFD32D-1264-4C46-95A4-4E16D0605766}"/>
              </a:ext>
            </a:extLst>
          </p:cNvPr>
          <p:cNvSpPr txBox="1"/>
          <p:nvPr/>
        </p:nvSpPr>
        <p:spPr>
          <a:xfrm>
            <a:off x="514045" y="5288600"/>
            <a:ext cx="4380377" cy="1289584"/>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100000"/>
              <a:buFont typeface="Wingdings" pitchFamily="2" charset="2"/>
              <a:buChar char="Ø"/>
            </a:pPr>
            <a:r>
              <a:rPr lang="en-US" sz="1200" dirty="0">
                <a:solidFill>
                  <a:schemeClr val="bg1"/>
                </a:solidFill>
                <a:latin typeface="Times New Roman" panose="02020603050405020304" pitchFamily="18" charset="0"/>
                <a:cs typeface="Times New Roman" panose="02020603050405020304" pitchFamily="18" charset="0"/>
              </a:rPr>
              <a:t>The Indian EdTech industry is still in its </a:t>
            </a:r>
            <a:r>
              <a:rPr lang="en-US" sz="1200" dirty="0">
                <a:solidFill>
                  <a:srgbClr val="FFF505"/>
                </a:solidFill>
                <a:latin typeface="Times New Roman" panose="02020603050405020304" pitchFamily="18" charset="0"/>
                <a:cs typeface="Times New Roman" panose="02020603050405020304" pitchFamily="18" charset="0"/>
              </a:rPr>
              <a:t>early stages of development</a:t>
            </a:r>
            <a:r>
              <a:rPr lang="en-US" sz="1200" dirty="0">
                <a:solidFill>
                  <a:schemeClr val="bg1"/>
                </a:solidFill>
                <a:latin typeface="Times New Roman" panose="02020603050405020304" pitchFamily="18" charset="0"/>
                <a:cs typeface="Times New Roman" panose="02020603050405020304" pitchFamily="18" charset="0"/>
              </a:rPr>
              <a:t>, but it is already having a significant impact on the Indian education system. </a:t>
            </a:r>
          </a:p>
          <a:p>
            <a:pPr marL="171450" indent="-171450">
              <a:lnSpc>
                <a:spcPct val="85000"/>
              </a:lnSpc>
              <a:spcAft>
                <a:spcPts val="600"/>
              </a:spcAft>
              <a:buClr>
                <a:srgbClr val="FFF505"/>
              </a:buClr>
              <a:buSzPct val="100000"/>
              <a:buFont typeface="Wingdings" pitchFamily="2" charset="2"/>
              <a:buChar char="Ø"/>
            </a:pPr>
            <a:r>
              <a:rPr lang="en-US" sz="1200" dirty="0">
                <a:solidFill>
                  <a:schemeClr val="bg1"/>
                </a:solidFill>
                <a:latin typeface="Times New Roman" panose="02020603050405020304" pitchFamily="18" charset="0"/>
                <a:cs typeface="Times New Roman" panose="02020603050405020304" pitchFamily="18" charset="0"/>
              </a:rPr>
              <a:t>EdTech is helping to </a:t>
            </a:r>
            <a:r>
              <a:rPr lang="en-US" sz="1200" dirty="0">
                <a:solidFill>
                  <a:srgbClr val="FFF505"/>
                </a:solidFill>
                <a:latin typeface="Times New Roman" panose="02020603050405020304" pitchFamily="18" charset="0"/>
                <a:cs typeface="Times New Roman" panose="02020603050405020304" pitchFamily="18" charset="0"/>
              </a:rPr>
              <a:t>improve access to quality education</a:t>
            </a:r>
            <a:r>
              <a:rPr lang="en-US" sz="1200" dirty="0">
                <a:solidFill>
                  <a:schemeClr val="bg1"/>
                </a:solidFill>
                <a:latin typeface="Times New Roman" panose="02020603050405020304" pitchFamily="18" charset="0"/>
                <a:cs typeface="Times New Roman" panose="02020603050405020304" pitchFamily="18" charset="0"/>
              </a:rPr>
              <a:t>, make learning more </a:t>
            </a:r>
            <a:r>
              <a:rPr lang="en-US" sz="1200" dirty="0">
                <a:solidFill>
                  <a:srgbClr val="FFF505"/>
                </a:solidFill>
                <a:latin typeface="Times New Roman" panose="02020603050405020304" pitchFamily="18" charset="0"/>
                <a:cs typeface="Times New Roman" panose="02020603050405020304" pitchFamily="18" charset="0"/>
              </a:rPr>
              <a:t>engaging and personalized</a:t>
            </a:r>
            <a:r>
              <a:rPr lang="en-US" sz="1200" dirty="0">
                <a:solidFill>
                  <a:schemeClr val="bg1"/>
                </a:solidFill>
                <a:latin typeface="Times New Roman" panose="02020603050405020304" pitchFamily="18" charset="0"/>
                <a:cs typeface="Times New Roman" panose="02020603050405020304" pitchFamily="18" charset="0"/>
              </a:rPr>
              <a:t>, and prepare students for the future workforce.</a:t>
            </a:r>
          </a:p>
          <a:p>
            <a:pPr marL="171450" indent="-171450">
              <a:lnSpc>
                <a:spcPct val="85000"/>
              </a:lnSpc>
              <a:spcAft>
                <a:spcPts val="600"/>
              </a:spcAft>
              <a:buClr>
                <a:srgbClr val="FFF505"/>
              </a:buClr>
              <a:buSzPct val="100000"/>
              <a:buFont typeface="Wingdings"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It </a:t>
            </a:r>
            <a:r>
              <a:rPr lang="en-IN" sz="1200" dirty="0">
                <a:solidFill>
                  <a:schemeClr val="bg1"/>
                </a:solidFill>
                <a:effectLst/>
                <a:latin typeface="Times New Roman" panose="02020603050405020304" pitchFamily="18" charset="0"/>
                <a:cs typeface="Times New Roman" panose="02020603050405020304" pitchFamily="18" charset="0"/>
              </a:rPr>
              <a:t>is also poised for </a:t>
            </a:r>
            <a:r>
              <a:rPr lang="en-IN" sz="1200" dirty="0">
                <a:solidFill>
                  <a:srgbClr val="FFF505"/>
                </a:solidFill>
                <a:effectLst/>
                <a:latin typeface="Times New Roman" panose="02020603050405020304" pitchFamily="18" charset="0"/>
                <a:cs typeface="Times New Roman" panose="02020603050405020304" pitchFamily="18" charset="0"/>
              </a:rPr>
              <a:t>continued growth </a:t>
            </a:r>
            <a:r>
              <a:rPr lang="en-IN" sz="1200" dirty="0">
                <a:solidFill>
                  <a:schemeClr val="bg1"/>
                </a:solidFill>
                <a:effectLst/>
                <a:latin typeface="Times New Roman" panose="02020603050405020304" pitchFamily="18" charset="0"/>
                <a:cs typeface="Times New Roman" panose="02020603050405020304" pitchFamily="18" charset="0"/>
              </a:rPr>
              <a:t>in the years to come. </a:t>
            </a:r>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9769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0FCB8C1-2307-304D-BA3A-ACF95D42D8B0}"/>
              </a:ext>
            </a:extLst>
          </p:cNvPr>
          <p:cNvSpPr/>
          <p:nvPr/>
        </p:nvSpPr>
        <p:spPr>
          <a:xfrm>
            <a:off x="4394708" y="0"/>
            <a:ext cx="3704985" cy="449261"/>
          </a:xfrm>
          <a:prstGeom prst="rect">
            <a:avLst/>
          </a:prstGeom>
          <a:solidFill>
            <a:srgbClr val="6D6D85"/>
          </a:solidFill>
          <a:ln w="9525">
            <a:solidFill>
              <a:schemeClr val="tx2"/>
            </a:solidFill>
          </a:ln>
          <a:effectLst>
            <a:glow rad="101600">
              <a:schemeClr val="accent6">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 name="Rectangle 2">
            <a:extLst>
              <a:ext uri="{FF2B5EF4-FFF2-40B4-BE49-F238E27FC236}">
                <a16:creationId xmlns:a16="http://schemas.microsoft.com/office/drawing/2014/main" id="{806A0864-2CA5-1B49-BCE0-D158CAF592DB}"/>
              </a:ext>
            </a:extLst>
          </p:cNvPr>
          <p:cNvSpPr/>
          <p:nvPr/>
        </p:nvSpPr>
        <p:spPr>
          <a:xfrm>
            <a:off x="13852" y="125546"/>
            <a:ext cx="4284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a:extLst>
              <a:ext uri="{FF2B5EF4-FFF2-40B4-BE49-F238E27FC236}">
                <a16:creationId xmlns:a16="http://schemas.microsoft.com/office/drawing/2014/main" id="{AB2B750F-A8E7-D944-8ED0-73A4667C59D1}"/>
              </a:ext>
            </a:extLst>
          </p:cNvPr>
          <p:cNvSpPr/>
          <p:nvPr/>
        </p:nvSpPr>
        <p:spPr>
          <a:xfrm>
            <a:off x="13853" y="265927"/>
            <a:ext cx="4284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Rectangle 11">
            <a:extLst>
              <a:ext uri="{FF2B5EF4-FFF2-40B4-BE49-F238E27FC236}">
                <a16:creationId xmlns:a16="http://schemas.microsoft.com/office/drawing/2014/main" id="{0EDE855D-8FEB-B84C-BB59-8DAA63208923}"/>
              </a:ext>
            </a:extLst>
          </p:cNvPr>
          <p:cNvSpPr/>
          <p:nvPr/>
        </p:nvSpPr>
        <p:spPr>
          <a:xfrm>
            <a:off x="8197358" y="265868"/>
            <a:ext cx="3991830" cy="63552"/>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3" name="Rectangle 12">
            <a:extLst>
              <a:ext uri="{FF2B5EF4-FFF2-40B4-BE49-F238E27FC236}">
                <a16:creationId xmlns:a16="http://schemas.microsoft.com/office/drawing/2014/main" id="{BB180C3E-63DE-A74E-8B5C-662191DBCAF4}"/>
              </a:ext>
            </a:extLst>
          </p:cNvPr>
          <p:cNvSpPr/>
          <p:nvPr/>
        </p:nvSpPr>
        <p:spPr>
          <a:xfrm>
            <a:off x="8197358" y="122450"/>
            <a:ext cx="3991831"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6" name="Rectangle 15">
            <a:extLst>
              <a:ext uri="{FF2B5EF4-FFF2-40B4-BE49-F238E27FC236}">
                <a16:creationId xmlns:a16="http://schemas.microsoft.com/office/drawing/2014/main" id="{1E4EDA88-608F-8F42-ACAA-A4FE25DED725}"/>
              </a:ext>
            </a:extLst>
          </p:cNvPr>
          <p:cNvSpPr/>
          <p:nvPr/>
        </p:nvSpPr>
        <p:spPr>
          <a:xfrm>
            <a:off x="628152" y="2755734"/>
            <a:ext cx="3416569" cy="3809427"/>
          </a:xfrm>
          <a:prstGeom prst="rect">
            <a:avLst/>
          </a:prstGeom>
          <a:gradFill flip="none" rotWithShape="1">
            <a:gsLst>
              <a:gs pos="0">
                <a:schemeClr val="tx1">
                  <a:lumMod val="60000"/>
                  <a:lumOff val="40000"/>
                  <a:shade val="30000"/>
                  <a:satMod val="115000"/>
                </a:schemeClr>
              </a:gs>
              <a:gs pos="50000">
                <a:schemeClr val="tx1">
                  <a:lumMod val="60000"/>
                  <a:lumOff val="40000"/>
                  <a:shade val="67500"/>
                  <a:satMod val="115000"/>
                </a:schemeClr>
              </a:gs>
              <a:gs pos="100000">
                <a:schemeClr val="tx1">
                  <a:lumMod val="60000"/>
                  <a:lumOff val="40000"/>
                  <a:shade val="100000"/>
                  <a:satMod val="115000"/>
                </a:schemeClr>
              </a:gs>
            </a:gsLst>
            <a:path path="circle">
              <a:fillToRect t="100000" r="100000"/>
            </a:path>
            <a:tileRect l="-100000" b="-100000"/>
          </a:gradFill>
          <a:ln w="12700">
            <a:solidFill>
              <a:schemeClr val="tx2"/>
            </a:solidFill>
          </a:ln>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A17D577A-2AB1-954C-8556-A59E33A9385C}"/>
              </a:ext>
            </a:extLst>
          </p:cNvPr>
          <p:cNvCxnSpPr>
            <a:cxnSpLocks/>
          </p:cNvCxnSpPr>
          <p:nvPr/>
        </p:nvCxnSpPr>
        <p:spPr>
          <a:xfrm>
            <a:off x="4252304" y="2755734"/>
            <a:ext cx="0" cy="4013366"/>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6734D628-483A-2E41-B031-FEEBFB7D891A}"/>
              </a:ext>
            </a:extLst>
          </p:cNvPr>
          <p:cNvCxnSpPr>
            <a:cxnSpLocks/>
          </p:cNvCxnSpPr>
          <p:nvPr/>
        </p:nvCxnSpPr>
        <p:spPr>
          <a:xfrm>
            <a:off x="8051800" y="2755734"/>
            <a:ext cx="0" cy="4016124"/>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2" name="Round Diagonal Corner of Rectangle 21">
            <a:extLst>
              <a:ext uri="{FF2B5EF4-FFF2-40B4-BE49-F238E27FC236}">
                <a16:creationId xmlns:a16="http://schemas.microsoft.com/office/drawing/2014/main" id="{8408D52E-4545-B84C-861B-6E7D51846620}"/>
              </a:ext>
            </a:extLst>
          </p:cNvPr>
          <p:cNvSpPr/>
          <p:nvPr/>
        </p:nvSpPr>
        <p:spPr>
          <a:xfrm>
            <a:off x="608283" y="696282"/>
            <a:ext cx="11068274" cy="1900535"/>
          </a:xfrm>
          <a:prstGeom prst="round2DiagRect">
            <a:avLst>
              <a:gd name="adj1" fmla="val 0"/>
              <a:gd name="adj2" fmla="val 0"/>
            </a:avLst>
          </a:prstGeom>
          <a:solidFill>
            <a:srgbClr val="6D6D85"/>
          </a:solidFill>
          <a:ln w="9525">
            <a:solidFill>
              <a:schemeClr val="tx2"/>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3" name="Rectangle 22">
            <a:extLst>
              <a:ext uri="{FF2B5EF4-FFF2-40B4-BE49-F238E27FC236}">
                <a16:creationId xmlns:a16="http://schemas.microsoft.com/office/drawing/2014/main" id="{D3581D0A-0072-F949-95A2-75069629E01D}"/>
              </a:ext>
            </a:extLst>
          </p:cNvPr>
          <p:cNvSpPr/>
          <p:nvPr/>
        </p:nvSpPr>
        <p:spPr>
          <a:xfrm>
            <a:off x="4460499" y="2757626"/>
            <a:ext cx="3416569" cy="3809427"/>
          </a:xfrm>
          <a:prstGeom prst="rect">
            <a:avLst/>
          </a:prstGeom>
          <a:gradFill flip="none" rotWithShape="1">
            <a:gsLst>
              <a:gs pos="0">
                <a:schemeClr val="tx1">
                  <a:lumMod val="60000"/>
                  <a:lumOff val="40000"/>
                  <a:shade val="30000"/>
                  <a:satMod val="115000"/>
                </a:schemeClr>
              </a:gs>
              <a:gs pos="50000">
                <a:schemeClr val="tx1">
                  <a:lumMod val="60000"/>
                  <a:lumOff val="40000"/>
                  <a:shade val="67500"/>
                  <a:satMod val="115000"/>
                </a:schemeClr>
              </a:gs>
              <a:gs pos="100000">
                <a:schemeClr val="tx1">
                  <a:lumMod val="60000"/>
                  <a:lumOff val="40000"/>
                  <a:shade val="100000"/>
                  <a:satMod val="115000"/>
                </a:schemeClr>
              </a:gs>
            </a:gsLst>
            <a:path path="circle">
              <a:fillToRect t="100000" r="100000"/>
            </a:path>
            <a:tileRect l="-100000" b="-100000"/>
          </a:gradFill>
          <a:ln w="12700">
            <a:solidFill>
              <a:schemeClr val="tx2"/>
            </a:solidFill>
          </a:ln>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FD08924-3335-854B-8829-22A789739C95}"/>
              </a:ext>
            </a:extLst>
          </p:cNvPr>
          <p:cNvSpPr/>
          <p:nvPr/>
        </p:nvSpPr>
        <p:spPr>
          <a:xfrm>
            <a:off x="8259994" y="2758429"/>
            <a:ext cx="3416569" cy="3809427"/>
          </a:xfrm>
          <a:prstGeom prst="rect">
            <a:avLst/>
          </a:prstGeom>
          <a:gradFill flip="none" rotWithShape="1">
            <a:gsLst>
              <a:gs pos="0">
                <a:schemeClr val="tx1">
                  <a:lumMod val="60000"/>
                  <a:lumOff val="40000"/>
                  <a:shade val="30000"/>
                  <a:satMod val="115000"/>
                </a:schemeClr>
              </a:gs>
              <a:gs pos="50000">
                <a:schemeClr val="tx1">
                  <a:lumMod val="60000"/>
                  <a:lumOff val="40000"/>
                  <a:shade val="67500"/>
                  <a:satMod val="115000"/>
                </a:schemeClr>
              </a:gs>
              <a:gs pos="100000">
                <a:schemeClr val="tx1">
                  <a:lumMod val="60000"/>
                  <a:lumOff val="40000"/>
                  <a:shade val="100000"/>
                  <a:satMod val="115000"/>
                </a:schemeClr>
              </a:gs>
            </a:gsLst>
            <a:path path="circle">
              <a:fillToRect t="100000" r="100000"/>
            </a:path>
            <a:tileRect l="-100000" b="-100000"/>
          </a:gradFill>
          <a:ln w="12700">
            <a:solidFill>
              <a:schemeClr val="tx2"/>
            </a:solidFill>
          </a:ln>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4819383" y="-57020"/>
            <a:ext cx="3913179" cy="585483"/>
          </a:xfrm>
        </p:spPr>
        <p:txBody>
          <a:bodyPr anchor="ctr"/>
          <a:lstStyle/>
          <a:p>
            <a:r>
              <a:rPr lang="en-IN" sz="2000" dirty="0">
                <a:latin typeface="Times New Roman" panose="02020603050405020304" pitchFamily="18" charset="0"/>
                <a:cs typeface="Times New Roman" panose="02020603050405020304" pitchFamily="18" charset="0"/>
              </a:rPr>
              <a:t>Understanding of The Problem</a:t>
            </a:r>
          </a:p>
        </p:txBody>
      </p:sp>
      <p:sp>
        <p:nvSpPr>
          <p:cNvPr id="26" name="TextBox 25">
            <a:extLst>
              <a:ext uri="{FF2B5EF4-FFF2-40B4-BE49-F238E27FC236}">
                <a16:creationId xmlns:a16="http://schemas.microsoft.com/office/drawing/2014/main" id="{6FD4E6A8-6BC4-2D41-B44A-BA63E2D456A5}"/>
              </a:ext>
            </a:extLst>
          </p:cNvPr>
          <p:cNvSpPr txBox="1"/>
          <p:nvPr/>
        </p:nvSpPr>
        <p:spPr>
          <a:xfrm>
            <a:off x="713064" y="1161871"/>
            <a:ext cx="11068271" cy="1375761"/>
          </a:xfrm>
          <a:prstGeom prst="rect">
            <a:avLst/>
          </a:prstGeom>
          <a:noFill/>
        </p:spPr>
        <p:txBody>
          <a:bodyPr wrap="square">
            <a:spAutoFit/>
          </a:bodyPr>
          <a:lstStyle/>
          <a:p>
            <a:pPr marL="0" marR="0" lvl="0" indent="0" defTabSz="914400" rtl="0" eaLnBrk="1" fontAlgn="auto" latinLnBrk="0" hangingPunct="1">
              <a:lnSpc>
                <a:spcPct val="85000"/>
              </a:lnSpc>
              <a:spcBef>
                <a:spcPct val="0"/>
              </a:spcBef>
              <a:spcAft>
                <a:spcPts val="0"/>
              </a:spcAft>
              <a:buClrTx/>
              <a:buSzTx/>
              <a:buFontTx/>
              <a:buNone/>
              <a:tabLst/>
              <a:defRPr/>
            </a:pPr>
            <a:r>
              <a:rPr kumimoji="0" lang="en-IN" sz="1400" b="0" i="0" strike="noStrike" kern="1200" cap="none" spc="0" normalizeH="0" baseline="0" noProof="0" dirty="0">
                <a:ln>
                  <a:noFill/>
                </a:ln>
                <a:solidFill>
                  <a:schemeClr val="bg1"/>
                </a:solidFill>
                <a:effectLst/>
                <a:uLnTx/>
                <a:uFillTx/>
                <a:latin typeface="+mj-lt"/>
                <a:ea typeface="+mn-ea"/>
                <a:cs typeface="Arial" pitchFamily="34" charset="0"/>
              </a:rPr>
              <a:t>Rani, a student residing in a village in Kerala, is facing difficulties in resuming her education due to the </a:t>
            </a:r>
            <a:r>
              <a:rPr kumimoji="0" lang="en-IN" sz="1400" b="0" i="0" strike="noStrike" kern="1200" cap="none" spc="0" normalizeH="0" baseline="0" noProof="0" dirty="0">
                <a:ln>
                  <a:noFill/>
                </a:ln>
                <a:solidFill>
                  <a:srgbClr val="FFF505"/>
                </a:solidFill>
                <a:effectLst/>
                <a:uLnTx/>
                <a:uFillTx/>
                <a:latin typeface="+mj-lt"/>
                <a:ea typeface="+mn-ea"/>
                <a:cs typeface="Arial" pitchFamily="34" charset="0"/>
              </a:rPr>
              <a:t>disruptions caused by the pandemic. </a:t>
            </a:r>
            <a:r>
              <a:rPr kumimoji="0" lang="en-IN" sz="1400" b="0" i="0" strike="noStrike" kern="1200" cap="none" spc="0" normalizeH="0" baseline="0" noProof="0" dirty="0">
                <a:ln>
                  <a:noFill/>
                </a:ln>
                <a:solidFill>
                  <a:schemeClr val="bg1"/>
                </a:solidFill>
                <a:effectLst/>
                <a:uLnTx/>
                <a:uFillTx/>
                <a:latin typeface="+mj-lt"/>
                <a:ea typeface="+mn-ea"/>
                <a:cs typeface="Arial" pitchFamily="34" charset="0"/>
              </a:rPr>
              <a:t>Despite the government's introduction of online classes, </a:t>
            </a:r>
            <a:r>
              <a:rPr kumimoji="0" lang="en-IN" sz="1400" b="0" i="0" strike="noStrike" kern="1200" cap="none" spc="0" normalizeH="0" baseline="0" noProof="0" dirty="0">
                <a:ln>
                  <a:noFill/>
                </a:ln>
                <a:solidFill>
                  <a:srgbClr val="FFF505"/>
                </a:solidFill>
                <a:effectLst/>
                <a:uLnTx/>
                <a:uFillTx/>
                <a:latin typeface="+mj-lt"/>
                <a:ea typeface="+mn-ea"/>
                <a:cs typeface="Arial" pitchFamily="34" charset="0"/>
              </a:rPr>
              <a:t>language barriers </a:t>
            </a:r>
            <a:r>
              <a:rPr kumimoji="0" lang="en-IN" sz="1400" b="0" i="0" strike="noStrike" kern="1200" cap="none" spc="0" normalizeH="0" baseline="0" noProof="0" dirty="0">
                <a:ln>
                  <a:noFill/>
                </a:ln>
                <a:solidFill>
                  <a:schemeClr val="bg1"/>
                </a:solidFill>
                <a:effectLst/>
                <a:uLnTx/>
                <a:uFillTx/>
                <a:latin typeface="+mj-lt"/>
                <a:ea typeface="+mn-ea"/>
                <a:cs typeface="Arial" pitchFamily="34" charset="0"/>
              </a:rPr>
              <a:t>pose a significant challenge for her. While Rani is eager to continue her studies, obstacles related to infrastructure and accessibility are hindering her progress. The </a:t>
            </a:r>
            <a:r>
              <a:rPr kumimoji="0" lang="en-IN" sz="1400" b="0" i="0" strike="noStrike" kern="1200" cap="none" spc="0" normalizeH="0" baseline="0" noProof="0" dirty="0">
                <a:ln>
                  <a:noFill/>
                </a:ln>
                <a:solidFill>
                  <a:srgbClr val="FFF505"/>
                </a:solidFill>
                <a:effectLst/>
                <a:uLnTx/>
                <a:uFillTx/>
                <a:latin typeface="+mj-lt"/>
                <a:ea typeface="+mn-ea"/>
                <a:cs typeface="Arial" pitchFamily="34" charset="0"/>
              </a:rPr>
              <a:t>primary challenge</a:t>
            </a:r>
            <a:r>
              <a:rPr kumimoji="0" lang="en-IN" sz="1400" b="0" i="0" strike="noStrike" kern="1200" cap="none" spc="0" normalizeH="0" baseline="0" noProof="0" dirty="0">
                <a:ln>
                  <a:noFill/>
                </a:ln>
                <a:solidFill>
                  <a:schemeClr val="bg1"/>
                </a:solidFill>
                <a:effectLst/>
                <a:uLnTx/>
                <a:uFillTx/>
                <a:latin typeface="+mj-lt"/>
                <a:ea typeface="+mn-ea"/>
                <a:cs typeface="Arial" pitchFamily="34" charset="0"/>
              </a:rPr>
              <a:t> for students like Rani is the </a:t>
            </a:r>
            <a:r>
              <a:rPr kumimoji="0" lang="en-IN" sz="1400" b="0" i="0" strike="noStrike" kern="1200" cap="none" spc="0" normalizeH="0" baseline="0" noProof="0" dirty="0">
                <a:ln>
                  <a:noFill/>
                </a:ln>
                <a:solidFill>
                  <a:srgbClr val="FFF505"/>
                </a:solidFill>
                <a:effectLst/>
                <a:uLnTx/>
                <a:uFillTx/>
                <a:latin typeface="+mj-lt"/>
                <a:ea typeface="+mn-ea"/>
                <a:cs typeface="Arial" pitchFamily="34" charset="0"/>
              </a:rPr>
              <a:t>need for innovative applications</a:t>
            </a:r>
            <a:r>
              <a:rPr kumimoji="0" lang="en-IN" sz="1400" b="0" i="0" strike="noStrike" kern="1200" cap="none" spc="0" normalizeH="0" baseline="0" noProof="0" dirty="0">
                <a:ln>
                  <a:noFill/>
                </a:ln>
                <a:solidFill>
                  <a:schemeClr val="bg1"/>
                </a:solidFill>
                <a:effectLst/>
                <a:uLnTx/>
                <a:uFillTx/>
                <a:latin typeface="+mj-lt"/>
                <a:ea typeface="+mn-ea"/>
                <a:cs typeface="Arial" pitchFamily="34" charset="0"/>
              </a:rPr>
              <a:t> or solutions integrating AI-powered content generation, automated grading systems, and virtual tutors to provide personalized support. Alternatively, solutions driven by </a:t>
            </a:r>
            <a:r>
              <a:rPr kumimoji="0" lang="en-IN" sz="1400" b="0" i="0" strike="noStrike" kern="1200" cap="none" spc="0" normalizeH="0" baseline="0" noProof="0" dirty="0">
                <a:ln>
                  <a:noFill/>
                </a:ln>
                <a:solidFill>
                  <a:srgbClr val="FFF505"/>
                </a:solidFill>
                <a:effectLst/>
                <a:uLnTx/>
                <a:uFillTx/>
                <a:latin typeface="+mj-lt"/>
                <a:ea typeface="+mn-ea"/>
                <a:cs typeface="Arial" pitchFamily="34" charset="0"/>
              </a:rPr>
              <a:t>generative AI </a:t>
            </a:r>
            <a:r>
              <a:rPr kumimoji="0" lang="en-IN" sz="1400" b="0" i="0" strike="noStrike" kern="1200" cap="none" spc="0" normalizeH="0" baseline="0" noProof="0" dirty="0">
                <a:ln>
                  <a:noFill/>
                </a:ln>
                <a:solidFill>
                  <a:schemeClr val="bg1"/>
                </a:solidFill>
                <a:effectLst/>
                <a:uLnTx/>
                <a:uFillTx/>
                <a:latin typeface="+mj-lt"/>
                <a:ea typeface="+mn-ea"/>
                <a:cs typeface="Arial" pitchFamily="34" charset="0"/>
              </a:rPr>
              <a:t>are sought to enhance information retention and enable students to learn at their own pace. The overarching goal is to overcome these challenges and empower students like Rani to access quality education despite the constraints imposed by the pandemic and regional limitations.</a:t>
            </a:r>
          </a:p>
        </p:txBody>
      </p:sp>
      <p:pic>
        <p:nvPicPr>
          <p:cNvPr id="30" name="Picture 29">
            <a:extLst>
              <a:ext uri="{FF2B5EF4-FFF2-40B4-BE49-F238E27FC236}">
                <a16:creationId xmlns:a16="http://schemas.microsoft.com/office/drawing/2014/main" id="{681736F8-7225-FF48-99D8-E95E6C5198B1}"/>
              </a:ext>
            </a:extLst>
          </p:cNvPr>
          <p:cNvPicPr>
            <a:picLocks noChangeAspect="1"/>
          </p:cNvPicPr>
          <p:nvPr/>
        </p:nvPicPr>
        <p:blipFill>
          <a:blip r:embed="rId3"/>
          <a:stretch>
            <a:fillRect/>
          </a:stretch>
        </p:blipFill>
        <p:spPr>
          <a:xfrm>
            <a:off x="4459888" y="2703009"/>
            <a:ext cx="471894" cy="568916"/>
          </a:xfrm>
          <a:prstGeom prst="rect">
            <a:avLst/>
          </a:prstGeom>
        </p:spPr>
      </p:pic>
      <p:pic>
        <p:nvPicPr>
          <p:cNvPr id="31" name="Picture 30">
            <a:extLst>
              <a:ext uri="{FF2B5EF4-FFF2-40B4-BE49-F238E27FC236}">
                <a16:creationId xmlns:a16="http://schemas.microsoft.com/office/drawing/2014/main" id="{6EB5A200-7655-EE46-AF74-B60D12AB47B4}"/>
              </a:ext>
            </a:extLst>
          </p:cNvPr>
          <p:cNvPicPr>
            <a:picLocks noChangeAspect="1"/>
          </p:cNvPicPr>
          <p:nvPr/>
        </p:nvPicPr>
        <p:blipFill>
          <a:blip r:embed="rId4"/>
          <a:stretch>
            <a:fillRect/>
          </a:stretch>
        </p:blipFill>
        <p:spPr>
          <a:xfrm>
            <a:off x="8346035" y="2703009"/>
            <a:ext cx="471894" cy="568916"/>
          </a:xfrm>
          <a:prstGeom prst="rect">
            <a:avLst/>
          </a:prstGeom>
        </p:spPr>
      </p:pic>
      <p:sp>
        <p:nvSpPr>
          <p:cNvPr id="32" name="TextBox 31">
            <a:extLst>
              <a:ext uri="{FF2B5EF4-FFF2-40B4-BE49-F238E27FC236}">
                <a16:creationId xmlns:a16="http://schemas.microsoft.com/office/drawing/2014/main" id="{E6A79462-1FB7-E34A-84E8-442464B04C44}"/>
              </a:ext>
            </a:extLst>
          </p:cNvPr>
          <p:cNvSpPr txBox="1"/>
          <p:nvPr/>
        </p:nvSpPr>
        <p:spPr>
          <a:xfrm>
            <a:off x="5465898" y="2836706"/>
            <a:ext cx="1562607"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b="1" dirty="0">
                <a:solidFill>
                  <a:srgbClr val="FFFF00"/>
                </a:solidFill>
                <a:latin typeface="Times New Roman" panose="02020603050405020304" pitchFamily="18" charset="0"/>
                <a:cs typeface="Times New Roman" panose="02020603050405020304" pitchFamily="18" charset="0"/>
              </a:rPr>
              <a:t>Target Industry</a:t>
            </a:r>
          </a:p>
        </p:txBody>
      </p:sp>
      <p:sp>
        <p:nvSpPr>
          <p:cNvPr id="33" name="TextBox 32">
            <a:extLst>
              <a:ext uri="{FF2B5EF4-FFF2-40B4-BE49-F238E27FC236}">
                <a16:creationId xmlns:a16="http://schemas.microsoft.com/office/drawing/2014/main" id="{4B6686A6-4569-3044-9314-2A058C478C59}"/>
              </a:ext>
            </a:extLst>
          </p:cNvPr>
          <p:cNvSpPr txBox="1"/>
          <p:nvPr/>
        </p:nvSpPr>
        <p:spPr>
          <a:xfrm>
            <a:off x="9498481" y="2841333"/>
            <a:ext cx="1165063"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b="1" dirty="0">
                <a:solidFill>
                  <a:srgbClr val="FFFF00"/>
                </a:solidFill>
                <a:latin typeface="Times New Roman" panose="02020603050405020304" pitchFamily="18" charset="0"/>
                <a:cs typeface="Times New Roman" panose="02020603050405020304" pitchFamily="18" charset="0"/>
              </a:rPr>
              <a:t>User Group</a:t>
            </a:r>
          </a:p>
        </p:txBody>
      </p:sp>
      <p:pic>
        <p:nvPicPr>
          <p:cNvPr id="35" name="Picture 34">
            <a:extLst>
              <a:ext uri="{FF2B5EF4-FFF2-40B4-BE49-F238E27FC236}">
                <a16:creationId xmlns:a16="http://schemas.microsoft.com/office/drawing/2014/main" id="{60C1AC81-80B6-2E4E-8E24-0C204B163825}"/>
              </a:ext>
            </a:extLst>
          </p:cNvPr>
          <p:cNvPicPr>
            <a:picLocks noChangeAspect="1"/>
          </p:cNvPicPr>
          <p:nvPr/>
        </p:nvPicPr>
        <p:blipFill>
          <a:blip r:embed="rId5"/>
          <a:stretch>
            <a:fillRect/>
          </a:stretch>
        </p:blipFill>
        <p:spPr>
          <a:xfrm>
            <a:off x="4487106" y="61823"/>
            <a:ext cx="300444" cy="300444"/>
          </a:xfrm>
          <a:prstGeom prst="rect">
            <a:avLst/>
          </a:prstGeom>
        </p:spPr>
      </p:pic>
      <p:sp>
        <p:nvSpPr>
          <p:cNvPr id="39" name="TextBox 38">
            <a:extLst>
              <a:ext uri="{FF2B5EF4-FFF2-40B4-BE49-F238E27FC236}">
                <a16:creationId xmlns:a16="http://schemas.microsoft.com/office/drawing/2014/main" id="{2232A265-4167-3747-AAAF-A51479C26284}"/>
              </a:ext>
            </a:extLst>
          </p:cNvPr>
          <p:cNvSpPr txBox="1"/>
          <p:nvPr/>
        </p:nvSpPr>
        <p:spPr>
          <a:xfrm>
            <a:off x="1198959" y="861636"/>
            <a:ext cx="5829546" cy="272382"/>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b="1" dirty="0">
                <a:solidFill>
                  <a:srgbClr val="FFF505"/>
                </a:solidFill>
                <a:latin typeface="Times New Roman" panose="02020603050405020304" pitchFamily="18" charset="0"/>
                <a:cs typeface="Times New Roman" panose="02020603050405020304" pitchFamily="18" charset="0"/>
              </a:rPr>
              <a:t>Understanding the problem at hand </a:t>
            </a:r>
          </a:p>
        </p:txBody>
      </p:sp>
      <p:pic>
        <p:nvPicPr>
          <p:cNvPr id="40" name="Picture 39">
            <a:extLst>
              <a:ext uri="{FF2B5EF4-FFF2-40B4-BE49-F238E27FC236}">
                <a16:creationId xmlns:a16="http://schemas.microsoft.com/office/drawing/2014/main" id="{EE1F93B3-8F6B-3A4A-8629-863106D560B3}"/>
              </a:ext>
            </a:extLst>
          </p:cNvPr>
          <p:cNvPicPr>
            <a:picLocks noChangeAspect="1"/>
          </p:cNvPicPr>
          <p:nvPr/>
        </p:nvPicPr>
        <p:blipFill>
          <a:blip r:embed="rId5"/>
          <a:stretch>
            <a:fillRect/>
          </a:stretch>
        </p:blipFill>
        <p:spPr>
          <a:xfrm>
            <a:off x="815655" y="831737"/>
            <a:ext cx="300444" cy="300444"/>
          </a:xfrm>
          <a:prstGeom prst="rect">
            <a:avLst/>
          </a:prstGeom>
        </p:spPr>
      </p:pic>
      <p:pic>
        <p:nvPicPr>
          <p:cNvPr id="41" name="Picture 40">
            <a:extLst>
              <a:ext uri="{FF2B5EF4-FFF2-40B4-BE49-F238E27FC236}">
                <a16:creationId xmlns:a16="http://schemas.microsoft.com/office/drawing/2014/main" id="{F543DBF0-2B18-6C4D-9C16-4FCBA2C15D0A}"/>
              </a:ext>
            </a:extLst>
          </p:cNvPr>
          <p:cNvPicPr>
            <a:picLocks noChangeAspect="1"/>
          </p:cNvPicPr>
          <p:nvPr/>
        </p:nvPicPr>
        <p:blipFill>
          <a:blip r:embed="rId6"/>
          <a:stretch>
            <a:fillRect/>
          </a:stretch>
        </p:blipFill>
        <p:spPr>
          <a:xfrm>
            <a:off x="606284" y="2693734"/>
            <a:ext cx="471894" cy="568916"/>
          </a:xfrm>
          <a:prstGeom prst="rect">
            <a:avLst/>
          </a:prstGeom>
        </p:spPr>
      </p:pic>
      <p:sp>
        <p:nvSpPr>
          <p:cNvPr id="43" name="TextBox 42">
            <a:extLst>
              <a:ext uri="{FF2B5EF4-FFF2-40B4-BE49-F238E27FC236}">
                <a16:creationId xmlns:a16="http://schemas.microsoft.com/office/drawing/2014/main" id="{5052AC9C-E665-E445-9DB6-E6FF1883D1D3}"/>
              </a:ext>
            </a:extLst>
          </p:cNvPr>
          <p:cNvSpPr txBox="1"/>
          <p:nvPr/>
        </p:nvSpPr>
        <p:spPr>
          <a:xfrm>
            <a:off x="1497412" y="2802765"/>
            <a:ext cx="1823256"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b="1" dirty="0">
                <a:solidFill>
                  <a:srgbClr val="FFFF00"/>
                </a:solidFill>
                <a:latin typeface="Times New Roman" panose="02020603050405020304" pitchFamily="18" charset="0"/>
                <a:cs typeface="Times New Roman" panose="02020603050405020304" pitchFamily="18" charset="0"/>
              </a:rPr>
              <a:t>Customer Persona</a:t>
            </a:r>
          </a:p>
        </p:txBody>
      </p:sp>
      <p:pic>
        <p:nvPicPr>
          <p:cNvPr id="50" name="Picture 49">
            <a:extLst>
              <a:ext uri="{FF2B5EF4-FFF2-40B4-BE49-F238E27FC236}">
                <a16:creationId xmlns:a16="http://schemas.microsoft.com/office/drawing/2014/main" id="{80B15A0E-75B4-6E41-BF6C-EBEAB6677710}"/>
              </a:ext>
            </a:extLst>
          </p:cNvPr>
          <p:cNvPicPr>
            <a:picLocks noChangeAspect="1"/>
          </p:cNvPicPr>
          <p:nvPr/>
        </p:nvPicPr>
        <p:blipFill>
          <a:blip r:embed="rId7"/>
          <a:stretch>
            <a:fillRect/>
          </a:stretch>
        </p:blipFill>
        <p:spPr>
          <a:xfrm>
            <a:off x="3235020" y="3309041"/>
            <a:ext cx="617714" cy="617714"/>
          </a:xfrm>
          <a:prstGeom prst="rect">
            <a:avLst/>
          </a:prstGeom>
        </p:spPr>
      </p:pic>
      <p:sp>
        <p:nvSpPr>
          <p:cNvPr id="51" name="TextBox 50">
            <a:extLst>
              <a:ext uri="{FF2B5EF4-FFF2-40B4-BE49-F238E27FC236}">
                <a16:creationId xmlns:a16="http://schemas.microsoft.com/office/drawing/2014/main" id="{27722163-B41E-BC43-8928-1C4E1FC26973}"/>
              </a:ext>
            </a:extLst>
          </p:cNvPr>
          <p:cNvSpPr txBox="1"/>
          <p:nvPr/>
        </p:nvSpPr>
        <p:spPr>
          <a:xfrm>
            <a:off x="987516" y="3324650"/>
            <a:ext cx="2333152" cy="136793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rPr>
              <a:t>Rani is a student of  a village in Kerala. She faced major difficulties resuming education post covid. The major issues were-</a:t>
            </a:r>
          </a:p>
          <a:p>
            <a:pPr>
              <a:lnSpc>
                <a:spcPct val="85000"/>
              </a:lnSpc>
              <a:spcAft>
                <a:spcPts val="600"/>
              </a:spcAft>
              <a:buClr>
                <a:schemeClr val="accent2"/>
              </a:buClr>
              <a:buSzPct val="70000"/>
            </a:pPr>
            <a:r>
              <a:rPr lang="en-US" sz="1200" dirty="0">
                <a:solidFill>
                  <a:schemeClr val="bg1"/>
                </a:solidFill>
              </a:rPr>
              <a:t>Accessibility Issues</a:t>
            </a:r>
          </a:p>
          <a:p>
            <a:pPr>
              <a:lnSpc>
                <a:spcPct val="85000"/>
              </a:lnSpc>
              <a:spcAft>
                <a:spcPts val="600"/>
              </a:spcAft>
              <a:buClr>
                <a:schemeClr val="accent2"/>
              </a:buClr>
              <a:buSzPct val="70000"/>
            </a:pPr>
            <a:r>
              <a:rPr lang="en-US" sz="1200" dirty="0">
                <a:solidFill>
                  <a:schemeClr val="bg1"/>
                </a:solidFill>
              </a:rPr>
              <a:t>Infrastructure Issues</a:t>
            </a:r>
          </a:p>
          <a:p>
            <a:pPr>
              <a:lnSpc>
                <a:spcPct val="85000"/>
              </a:lnSpc>
              <a:spcAft>
                <a:spcPts val="600"/>
              </a:spcAft>
              <a:buClr>
                <a:schemeClr val="accent2"/>
              </a:buClr>
              <a:buSzPct val="70000"/>
            </a:pPr>
            <a:r>
              <a:rPr lang="en-US" sz="1200" dirty="0">
                <a:solidFill>
                  <a:schemeClr val="bg1"/>
                </a:solidFill>
              </a:rPr>
              <a:t>Language Barriers</a:t>
            </a:r>
          </a:p>
        </p:txBody>
      </p:sp>
      <p:pic>
        <p:nvPicPr>
          <p:cNvPr id="52" name="Picture 51" descr="A yellow arrow on a black background&#10;&#10;Description automatically generated">
            <a:extLst>
              <a:ext uri="{FF2B5EF4-FFF2-40B4-BE49-F238E27FC236}">
                <a16:creationId xmlns:a16="http://schemas.microsoft.com/office/drawing/2014/main" id="{72CC51D5-4C36-0246-9938-4D989060D8E0}"/>
              </a:ext>
            </a:extLst>
          </p:cNvPr>
          <p:cNvPicPr>
            <a:picLocks noChangeAspect="1"/>
          </p:cNvPicPr>
          <p:nvPr/>
        </p:nvPicPr>
        <p:blipFill>
          <a:blip r:embed="rId8"/>
          <a:stretch>
            <a:fillRect/>
          </a:stretch>
        </p:blipFill>
        <p:spPr>
          <a:xfrm>
            <a:off x="804109" y="4038695"/>
            <a:ext cx="158620" cy="174008"/>
          </a:xfrm>
          <a:prstGeom prst="rect">
            <a:avLst/>
          </a:prstGeom>
        </p:spPr>
      </p:pic>
      <p:pic>
        <p:nvPicPr>
          <p:cNvPr id="53" name="Picture 52" descr="A yellow arrow on a black background&#10;&#10;Description automatically generated">
            <a:extLst>
              <a:ext uri="{FF2B5EF4-FFF2-40B4-BE49-F238E27FC236}">
                <a16:creationId xmlns:a16="http://schemas.microsoft.com/office/drawing/2014/main" id="{D22CF33F-0092-1749-A9FF-2A621B4A77DE}"/>
              </a:ext>
            </a:extLst>
          </p:cNvPr>
          <p:cNvPicPr>
            <a:picLocks noChangeAspect="1"/>
          </p:cNvPicPr>
          <p:nvPr/>
        </p:nvPicPr>
        <p:blipFill>
          <a:blip r:embed="rId8"/>
          <a:stretch>
            <a:fillRect/>
          </a:stretch>
        </p:blipFill>
        <p:spPr>
          <a:xfrm>
            <a:off x="812784" y="4262282"/>
            <a:ext cx="158620" cy="174008"/>
          </a:xfrm>
          <a:prstGeom prst="rect">
            <a:avLst/>
          </a:prstGeom>
        </p:spPr>
      </p:pic>
      <p:pic>
        <p:nvPicPr>
          <p:cNvPr id="54" name="Picture 53" descr="A yellow arrow on a black background&#10;&#10;Description automatically generated">
            <a:extLst>
              <a:ext uri="{FF2B5EF4-FFF2-40B4-BE49-F238E27FC236}">
                <a16:creationId xmlns:a16="http://schemas.microsoft.com/office/drawing/2014/main" id="{CA95F299-B9D7-3249-BC97-362E59381274}"/>
              </a:ext>
            </a:extLst>
          </p:cNvPr>
          <p:cNvPicPr>
            <a:picLocks noChangeAspect="1"/>
          </p:cNvPicPr>
          <p:nvPr/>
        </p:nvPicPr>
        <p:blipFill>
          <a:blip r:embed="rId8"/>
          <a:stretch>
            <a:fillRect/>
          </a:stretch>
        </p:blipFill>
        <p:spPr>
          <a:xfrm>
            <a:off x="820221" y="4499013"/>
            <a:ext cx="158620" cy="174008"/>
          </a:xfrm>
          <a:prstGeom prst="rect">
            <a:avLst/>
          </a:prstGeom>
        </p:spPr>
      </p:pic>
      <p:sp>
        <p:nvSpPr>
          <p:cNvPr id="55" name="TextBox 54">
            <a:extLst>
              <a:ext uri="{FF2B5EF4-FFF2-40B4-BE49-F238E27FC236}">
                <a16:creationId xmlns:a16="http://schemas.microsoft.com/office/drawing/2014/main" id="{F72E56F2-A4C9-B344-BBFF-B27CDEF74BFE}"/>
              </a:ext>
            </a:extLst>
          </p:cNvPr>
          <p:cNvSpPr txBox="1"/>
          <p:nvPr/>
        </p:nvSpPr>
        <p:spPr>
          <a:xfrm>
            <a:off x="871298" y="4975343"/>
            <a:ext cx="3067084" cy="137101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rPr>
              <a:t>In addition to this what a student like that needs is </a:t>
            </a:r>
            <a:r>
              <a:rPr lang="en-US" sz="1200" dirty="0">
                <a:solidFill>
                  <a:srgbClr val="FFF505"/>
                </a:solidFill>
              </a:rPr>
              <a:t>access to quality content </a:t>
            </a:r>
            <a:r>
              <a:rPr lang="en-US" sz="1200" dirty="0">
                <a:solidFill>
                  <a:schemeClr val="bg1"/>
                </a:solidFill>
              </a:rPr>
              <a:t>coupled with features like having hands on access to automatic grading systems, </a:t>
            </a:r>
            <a:r>
              <a:rPr lang="en-US" sz="1200" dirty="0">
                <a:solidFill>
                  <a:srgbClr val="FFF505"/>
                </a:solidFill>
              </a:rPr>
              <a:t>personalized</a:t>
            </a:r>
            <a:r>
              <a:rPr lang="en-US" sz="1200" dirty="0">
                <a:solidFill>
                  <a:schemeClr val="bg1"/>
                </a:solidFill>
              </a:rPr>
              <a:t> support and </a:t>
            </a:r>
            <a:r>
              <a:rPr lang="en-US" sz="1200" dirty="0">
                <a:solidFill>
                  <a:srgbClr val="FFF505"/>
                </a:solidFill>
              </a:rPr>
              <a:t>virtual tutors.</a:t>
            </a:r>
          </a:p>
          <a:p>
            <a:pPr>
              <a:lnSpc>
                <a:spcPct val="85000"/>
              </a:lnSpc>
              <a:spcAft>
                <a:spcPts val="600"/>
              </a:spcAft>
              <a:buClr>
                <a:schemeClr val="accent2"/>
              </a:buClr>
              <a:buSzPct val="70000"/>
            </a:pPr>
            <a:r>
              <a:rPr lang="en-US" sz="1200" dirty="0">
                <a:solidFill>
                  <a:schemeClr val="bg1"/>
                </a:solidFill>
              </a:rPr>
              <a:t>To a large scale the issues that this type of a consumer faces can be tackled by </a:t>
            </a:r>
            <a:r>
              <a:rPr lang="en-US" sz="1200" dirty="0">
                <a:solidFill>
                  <a:srgbClr val="FFF505"/>
                </a:solidFill>
              </a:rPr>
              <a:t>integrating Generative AI</a:t>
            </a:r>
            <a:r>
              <a:rPr lang="en-US" sz="1200" dirty="0">
                <a:solidFill>
                  <a:schemeClr val="bg1"/>
                </a:solidFill>
              </a:rPr>
              <a:t> in the field of education and delivering to the </a:t>
            </a:r>
            <a:r>
              <a:rPr lang="en-US" sz="1200" dirty="0">
                <a:solidFill>
                  <a:srgbClr val="FFF505"/>
                </a:solidFill>
              </a:rPr>
              <a:t>needs</a:t>
            </a:r>
            <a:r>
              <a:rPr lang="en-US" sz="1200" dirty="0">
                <a:solidFill>
                  <a:schemeClr val="bg1"/>
                </a:solidFill>
              </a:rPr>
              <a:t> of this consumer.</a:t>
            </a:r>
          </a:p>
        </p:txBody>
      </p:sp>
      <p:sp>
        <p:nvSpPr>
          <p:cNvPr id="58" name="TextBox 57">
            <a:extLst>
              <a:ext uri="{FF2B5EF4-FFF2-40B4-BE49-F238E27FC236}">
                <a16:creationId xmlns:a16="http://schemas.microsoft.com/office/drawing/2014/main" id="{A22B9BC2-4003-764D-9751-5FEDD1DEA3D4}"/>
              </a:ext>
            </a:extLst>
          </p:cNvPr>
          <p:cNvSpPr txBox="1"/>
          <p:nvPr/>
        </p:nvSpPr>
        <p:spPr>
          <a:xfrm>
            <a:off x="4540808" y="3230309"/>
            <a:ext cx="3326213" cy="3323987"/>
          </a:xfrm>
          <a:prstGeom prst="rect">
            <a:avLst/>
          </a:prstGeom>
          <a:noFill/>
        </p:spPr>
        <p:txBody>
          <a:bodyPr wrap="square">
            <a:spAutoFit/>
          </a:bodyPr>
          <a:lstStyle/>
          <a:p>
            <a:r>
              <a:rPr lang="en-US" sz="1100" dirty="0">
                <a:solidFill>
                  <a:schemeClr val="bg1"/>
                </a:solidFill>
              </a:rPr>
              <a:t>The target is the </a:t>
            </a:r>
            <a:r>
              <a:rPr lang="en-US" sz="1100" dirty="0">
                <a:solidFill>
                  <a:srgbClr val="FFF505"/>
                </a:solidFill>
              </a:rPr>
              <a:t>EdTech</a:t>
            </a:r>
            <a:r>
              <a:rPr lang="en-US" sz="1100" dirty="0">
                <a:solidFill>
                  <a:schemeClr val="tx2"/>
                </a:solidFill>
              </a:rPr>
              <a:t> </a:t>
            </a:r>
            <a:r>
              <a:rPr lang="en-US" sz="1100" dirty="0">
                <a:solidFill>
                  <a:schemeClr val="bg1"/>
                </a:solidFill>
              </a:rPr>
              <a:t>(Education Technology) Industry in India.</a:t>
            </a:r>
            <a:r>
              <a:rPr lang="en-IN" sz="1100" b="0" i="0" dirty="0">
                <a:solidFill>
                  <a:schemeClr val="bg1"/>
                </a:solidFill>
                <a:effectLst/>
                <a:latin typeface="Times New Roman" panose="02020603050405020304" pitchFamily="18" charset="0"/>
                <a:cs typeface="Times New Roman" panose="02020603050405020304" pitchFamily="18" charset="0"/>
              </a:rPr>
              <a:t>India’s EdTech industry is one of the fastest-growing in the world, and it is expected to reach a value of </a:t>
            </a:r>
            <a:r>
              <a:rPr lang="en-IN" sz="1100" b="0" i="0" dirty="0">
                <a:solidFill>
                  <a:srgbClr val="FFF505"/>
                </a:solidFill>
                <a:effectLst/>
                <a:latin typeface="Times New Roman" panose="02020603050405020304" pitchFamily="18" charset="0"/>
                <a:cs typeface="Times New Roman" panose="02020603050405020304" pitchFamily="18" charset="0"/>
              </a:rPr>
              <a:t>$10.4 billion </a:t>
            </a:r>
            <a:r>
              <a:rPr lang="en-IN" sz="1100" b="0" i="0" dirty="0">
                <a:solidFill>
                  <a:schemeClr val="bg1"/>
                </a:solidFill>
                <a:effectLst/>
                <a:latin typeface="Times New Roman" panose="02020603050405020304" pitchFamily="18" charset="0"/>
                <a:cs typeface="Times New Roman" panose="02020603050405020304" pitchFamily="18" charset="0"/>
              </a:rPr>
              <a:t>by </a:t>
            </a:r>
            <a:r>
              <a:rPr lang="en-IN" sz="1100" b="0" i="0" dirty="0">
                <a:solidFill>
                  <a:srgbClr val="FFF505"/>
                </a:solidFill>
                <a:effectLst/>
                <a:latin typeface="Times New Roman" panose="02020603050405020304" pitchFamily="18" charset="0"/>
                <a:cs typeface="Times New Roman" panose="02020603050405020304" pitchFamily="18" charset="0"/>
              </a:rPr>
              <a:t>2025</a:t>
            </a:r>
            <a:r>
              <a:rPr lang="en-IN" sz="1100" b="0" i="0" dirty="0">
                <a:solidFill>
                  <a:schemeClr val="bg1"/>
                </a:solidFill>
                <a:effectLst/>
                <a:latin typeface="Times New Roman" panose="02020603050405020304" pitchFamily="18" charset="0"/>
                <a:cs typeface="Times New Roman" panose="02020603050405020304" pitchFamily="18" charset="0"/>
              </a:rPr>
              <a:t>. Reasons being, including the </a:t>
            </a:r>
            <a:r>
              <a:rPr lang="en-IN" sz="1100" b="0" i="0" dirty="0">
                <a:solidFill>
                  <a:srgbClr val="FFF505"/>
                </a:solidFill>
                <a:effectLst/>
                <a:latin typeface="Times New Roman" panose="02020603050405020304" pitchFamily="18" charset="0"/>
                <a:cs typeface="Times New Roman" panose="02020603050405020304" pitchFamily="18" charset="0"/>
              </a:rPr>
              <a:t>increasing prevalence </a:t>
            </a:r>
            <a:r>
              <a:rPr lang="en-IN" sz="1100" b="0" i="0" dirty="0">
                <a:solidFill>
                  <a:schemeClr val="bg1"/>
                </a:solidFill>
                <a:effectLst/>
                <a:latin typeface="Times New Roman" panose="02020603050405020304" pitchFamily="18" charset="0"/>
                <a:cs typeface="Times New Roman" panose="02020603050405020304" pitchFamily="18" charset="0"/>
              </a:rPr>
              <a:t>of </a:t>
            </a:r>
            <a:r>
              <a:rPr lang="en-IN" sz="1100" b="0" i="0" dirty="0">
                <a:solidFill>
                  <a:srgbClr val="FFF505"/>
                </a:solidFill>
                <a:effectLst/>
                <a:latin typeface="Times New Roman" panose="02020603050405020304" pitchFamily="18" charset="0"/>
                <a:cs typeface="Times New Roman" panose="02020603050405020304" pitchFamily="18" charset="0"/>
              </a:rPr>
              <a:t>smartphones and internet access</a:t>
            </a:r>
            <a:r>
              <a:rPr lang="en-IN" sz="1100" b="0" i="0" dirty="0">
                <a:solidFill>
                  <a:schemeClr val="bg1"/>
                </a:solidFill>
                <a:effectLst/>
                <a:latin typeface="Times New Roman" panose="02020603050405020304" pitchFamily="18" charset="0"/>
                <a:cs typeface="Times New Roman" panose="02020603050405020304" pitchFamily="18" charset="0"/>
              </a:rPr>
              <a:t>, the </a:t>
            </a:r>
            <a:r>
              <a:rPr lang="en-IN" sz="1100" b="0" i="0" dirty="0">
                <a:solidFill>
                  <a:srgbClr val="FFF505"/>
                </a:solidFill>
                <a:effectLst/>
                <a:latin typeface="Times New Roman" panose="02020603050405020304" pitchFamily="18" charset="0"/>
                <a:cs typeface="Times New Roman" panose="02020603050405020304" pitchFamily="18" charset="0"/>
              </a:rPr>
              <a:t>rising demand </a:t>
            </a:r>
            <a:r>
              <a:rPr lang="en-IN" sz="1100" b="0" i="0" dirty="0">
                <a:solidFill>
                  <a:schemeClr val="bg1"/>
                </a:solidFill>
                <a:effectLst/>
                <a:latin typeface="Times New Roman" panose="02020603050405020304" pitchFamily="18" charset="0"/>
                <a:cs typeface="Times New Roman" panose="02020603050405020304" pitchFamily="18" charset="0"/>
              </a:rPr>
              <a:t>for quality education, and the government's focus on promoting </a:t>
            </a:r>
            <a:r>
              <a:rPr lang="en-IN" sz="1100" b="0" i="0" dirty="0">
                <a:solidFill>
                  <a:srgbClr val="FFF505"/>
                </a:solidFill>
                <a:effectLst/>
                <a:latin typeface="Times New Roman" panose="02020603050405020304" pitchFamily="18" charset="0"/>
                <a:cs typeface="Times New Roman" panose="02020603050405020304" pitchFamily="18" charset="0"/>
              </a:rPr>
              <a:t>digital learning.</a:t>
            </a:r>
          </a:p>
          <a:p>
            <a:endParaRPr lang="en-IN" sz="1100" b="0" i="0" dirty="0">
              <a:solidFill>
                <a:srgbClr val="FFF505"/>
              </a:solidFill>
              <a:effectLst/>
              <a:latin typeface="Times New Roman" panose="02020603050405020304" pitchFamily="18" charset="0"/>
              <a:cs typeface="Times New Roman" panose="02020603050405020304" pitchFamily="18" charset="0"/>
            </a:endParaRPr>
          </a:p>
          <a:p>
            <a:r>
              <a:rPr lang="en-IN" sz="1200" dirty="0">
                <a:solidFill>
                  <a:schemeClr val="bg1"/>
                </a:solidFill>
                <a:latin typeface="Times New Roman" panose="02020603050405020304" pitchFamily="18" charset="0"/>
                <a:cs typeface="Times New Roman" panose="02020603050405020304" pitchFamily="18" charset="0"/>
              </a:rPr>
              <a:t>Reasons for development of the EdTech sector</a:t>
            </a:r>
          </a:p>
          <a:p>
            <a:pPr marL="171450" indent="-171450">
              <a:buFont typeface="Arial" panose="020B0604020202020204" pitchFamily="34" charset="0"/>
              <a:buChar char="•"/>
            </a:pPr>
            <a:r>
              <a:rPr lang="en-IN" sz="1100" dirty="0">
                <a:solidFill>
                  <a:srgbClr val="FFF505"/>
                </a:solidFill>
                <a:latin typeface="Times New Roman" panose="02020603050405020304" pitchFamily="18" charset="0"/>
                <a:cs typeface="Times New Roman" panose="02020603050405020304" pitchFamily="18" charset="0"/>
              </a:rPr>
              <a:t>T</a:t>
            </a:r>
            <a:r>
              <a:rPr lang="en-IN" sz="1100" b="0" i="0" dirty="0">
                <a:solidFill>
                  <a:srgbClr val="FFF505"/>
                </a:solidFill>
                <a:effectLst/>
                <a:latin typeface="Times New Roman" panose="02020603050405020304" pitchFamily="18" charset="0"/>
                <a:cs typeface="Times New Roman" panose="02020603050405020304" pitchFamily="18" charset="0"/>
              </a:rPr>
              <a:t>he gap </a:t>
            </a:r>
            <a:r>
              <a:rPr lang="en-IN" sz="1100" b="0" i="0" dirty="0">
                <a:solidFill>
                  <a:schemeClr val="bg1"/>
                </a:solidFill>
                <a:effectLst/>
                <a:latin typeface="Times New Roman" panose="02020603050405020304" pitchFamily="18" charset="0"/>
                <a:cs typeface="Times New Roman" panose="02020603050405020304" pitchFamily="18" charset="0"/>
              </a:rPr>
              <a:t>in quality of education delivered in private school and the public institutions is </a:t>
            </a:r>
            <a:r>
              <a:rPr lang="en-IN" sz="1100" b="0" i="0" dirty="0">
                <a:solidFill>
                  <a:srgbClr val="FFF505"/>
                </a:solidFill>
                <a:effectLst/>
                <a:latin typeface="Times New Roman" panose="02020603050405020304" pitchFamily="18" charset="0"/>
                <a:cs typeface="Times New Roman" panose="02020603050405020304" pitchFamily="18" charset="0"/>
              </a:rPr>
              <a:t>increasing</a:t>
            </a:r>
            <a:r>
              <a:rPr lang="en-IN" sz="1100" b="0" i="0" dirty="0">
                <a:solidFill>
                  <a:schemeClr val="bg1"/>
                </a:solidFill>
                <a:effectLst/>
                <a:latin typeface="Times New Roman" panose="02020603050405020304" pitchFamily="18" charset="0"/>
                <a:cs typeface="Times New Roman" panose="02020603050405020304" pitchFamily="18" charset="0"/>
              </a:rPr>
              <a:t> every year</a:t>
            </a:r>
          </a:p>
          <a:p>
            <a:pPr marL="171450" indent="-171450">
              <a:buFont typeface="Arial" panose="020B0604020202020204" pitchFamily="34" charset="0"/>
              <a:buChar char="•"/>
            </a:pPr>
            <a:r>
              <a:rPr lang="en-IN" sz="1100" b="0" i="0" dirty="0">
                <a:solidFill>
                  <a:schemeClr val="bg1"/>
                </a:solidFill>
                <a:effectLst/>
                <a:latin typeface="Times New Roman" panose="02020603050405020304" pitchFamily="18" charset="0"/>
                <a:cs typeface="Times New Roman" panose="02020603050405020304" pitchFamily="18" charset="0"/>
              </a:rPr>
              <a:t>With the outbreak of Covid-19 in India, though, </a:t>
            </a:r>
            <a:r>
              <a:rPr lang="en-IN" sz="1100" b="0" i="0" dirty="0">
                <a:solidFill>
                  <a:srgbClr val="FFF505"/>
                </a:solidFill>
                <a:effectLst/>
                <a:latin typeface="Times New Roman" panose="02020603050405020304" pitchFamily="18" charset="0"/>
                <a:cs typeface="Times New Roman" panose="02020603050405020304" pitchFamily="18" charset="0"/>
              </a:rPr>
              <a:t>private and public schools have struggled</a:t>
            </a:r>
            <a:r>
              <a:rPr lang="en-IN" sz="1100" b="0" i="0" dirty="0">
                <a:solidFill>
                  <a:schemeClr val="bg1"/>
                </a:solidFill>
                <a:effectLst/>
                <a:latin typeface="Times New Roman" panose="02020603050405020304" pitchFamily="18" charset="0"/>
                <a:cs typeface="Times New Roman" panose="02020603050405020304" pitchFamily="18" charset="0"/>
              </a:rPr>
              <a:t> to facilitate classes with the limited number of </a:t>
            </a:r>
            <a:r>
              <a:rPr lang="en-IN" sz="1100" b="0" i="0" dirty="0">
                <a:solidFill>
                  <a:srgbClr val="FFF505"/>
                </a:solidFill>
                <a:effectLst/>
                <a:latin typeface="Times New Roman" panose="02020603050405020304" pitchFamily="18" charset="0"/>
                <a:cs typeface="Times New Roman" panose="02020603050405020304" pitchFamily="18" charset="0"/>
              </a:rPr>
              <a:t>online resources </a:t>
            </a:r>
            <a:r>
              <a:rPr lang="en-IN" sz="1100" b="0" i="0" dirty="0">
                <a:solidFill>
                  <a:schemeClr val="bg1"/>
                </a:solidFill>
                <a:effectLst/>
                <a:latin typeface="Times New Roman" panose="02020603050405020304" pitchFamily="18" charset="0"/>
                <a:cs typeface="Times New Roman" panose="02020603050405020304" pitchFamily="18" charset="0"/>
              </a:rPr>
              <a:t>available. </a:t>
            </a:r>
          </a:p>
          <a:p>
            <a:pPr marL="171450" indent="-171450">
              <a:buFont typeface="Arial" panose="020B0604020202020204" pitchFamily="34" charset="0"/>
              <a:buChar char="•"/>
            </a:pPr>
            <a:r>
              <a:rPr lang="en-IN" sz="1100" dirty="0">
                <a:solidFill>
                  <a:schemeClr val="bg1"/>
                </a:solidFill>
                <a:latin typeface="Times New Roman" panose="02020603050405020304" pitchFamily="18" charset="0"/>
                <a:cs typeface="Times New Roman" panose="02020603050405020304" pitchFamily="18" charset="0"/>
              </a:rPr>
              <a:t>P</a:t>
            </a:r>
            <a:r>
              <a:rPr lang="en-IN" sz="1100" b="0" i="0" dirty="0">
                <a:solidFill>
                  <a:schemeClr val="bg1"/>
                </a:solidFill>
                <a:effectLst/>
                <a:latin typeface="Times New Roman" panose="02020603050405020304" pitchFamily="18" charset="0"/>
                <a:cs typeface="Times New Roman" panose="02020603050405020304" pitchFamily="18" charset="0"/>
              </a:rPr>
              <a:t>rimary objective  </a:t>
            </a:r>
            <a:r>
              <a:rPr lang="en-IN" sz="1100" b="0" i="0" dirty="0">
                <a:solidFill>
                  <a:srgbClr val="FFF505"/>
                </a:solidFill>
                <a:effectLst/>
                <a:latin typeface="Times New Roman" panose="02020603050405020304" pitchFamily="18" charset="0"/>
                <a:cs typeface="Times New Roman" panose="02020603050405020304" pitchFamily="18" charset="0"/>
              </a:rPr>
              <a:t>employability of students </a:t>
            </a:r>
            <a:r>
              <a:rPr lang="en-IN" sz="1100" b="0" i="0" dirty="0">
                <a:solidFill>
                  <a:schemeClr val="bg1"/>
                </a:solidFill>
                <a:effectLst/>
                <a:latin typeface="Times New Roman" panose="02020603050405020304" pitchFamily="18" charset="0"/>
                <a:cs typeface="Times New Roman" panose="02020603050405020304" pitchFamily="18" charset="0"/>
              </a:rPr>
              <a:t>and not just degrees is </a:t>
            </a:r>
            <a:r>
              <a:rPr lang="en-IN" sz="1100" b="0" i="0" dirty="0">
                <a:solidFill>
                  <a:srgbClr val="FFF505"/>
                </a:solidFill>
                <a:effectLst/>
                <a:latin typeface="Times New Roman" panose="02020603050405020304" pitchFamily="18" charset="0"/>
                <a:cs typeface="Times New Roman" panose="02020603050405020304" pitchFamily="18" charset="0"/>
              </a:rPr>
              <a:t>not met by traditional sector</a:t>
            </a:r>
          </a:p>
        </p:txBody>
      </p:sp>
      <p:sp>
        <p:nvSpPr>
          <p:cNvPr id="61" name="TextBox 60">
            <a:extLst>
              <a:ext uri="{FF2B5EF4-FFF2-40B4-BE49-F238E27FC236}">
                <a16:creationId xmlns:a16="http://schemas.microsoft.com/office/drawing/2014/main" id="{0D1C6113-1E0C-0743-8CF5-CBE08FCBC011}"/>
              </a:ext>
            </a:extLst>
          </p:cNvPr>
          <p:cNvSpPr txBox="1"/>
          <p:nvPr/>
        </p:nvSpPr>
        <p:spPr>
          <a:xfrm>
            <a:off x="8486718" y="3230309"/>
            <a:ext cx="3083480" cy="285308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The main user groups that we will be </a:t>
            </a:r>
            <a:r>
              <a:rPr lang="en-US" sz="1200" dirty="0">
                <a:solidFill>
                  <a:srgbClr val="FFF505"/>
                </a:solidFill>
                <a:latin typeface="Times New Roman" panose="02020603050405020304" pitchFamily="18" charset="0"/>
                <a:cs typeface="Times New Roman" panose="02020603050405020304" pitchFamily="18" charset="0"/>
              </a:rPr>
              <a:t>targeting in the early stages </a:t>
            </a:r>
            <a:r>
              <a:rPr lang="en-US" sz="1200" dirty="0">
                <a:solidFill>
                  <a:schemeClr val="bg1"/>
                </a:solidFill>
                <a:latin typeface="Times New Roman" panose="02020603050405020304" pitchFamily="18" charset="0"/>
                <a:cs typeface="Times New Roman" panose="02020603050405020304" pitchFamily="18" charset="0"/>
              </a:rPr>
              <a:t>would be children like Rani affected by the situation the most. </a:t>
            </a:r>
          </a:p>
          <a:p>
            <a:pPr>
              <a:lnSpc>
                <a:spcPct val="85000"/>
              </a:lnSpc>
              <a:spcAft>
                <a:spcPts val="600"/>
              </a:spcAft>
              <a:buClr>
                <a:schemeClr val="accent2"/>
              </a:buClr>
              <a:buSzPct val="70000"/>
            </a:pPr>
            <a:r>
              <a:rPr lang="en-US" sz="1200" dirty="0">
                <a:solidFill>
                  <a:schemeClr val="bg1"/>
                </a:solidFill>
                <a:latin typeface="Times New Roman" panose="02020603050405020304" pitchFamily="18" charset="0"/>
                <a:cs typeface="Times New Roman" panose="02020603050405020304" pitchFamily="18" charset="0"/>
              </a:rPr>
              <a:t>Hence our user group will fall into category of-</a:t>
            </a:r>
          </a:p>
          <a:p>
            <a:pPr>
              <a:lnSpc>
                <a:spcPct val="85000"/>
              </a:lnSpc>
              <a:spcAft>
                <a:spcPts val="600"/>
              </a:spcAft>
              <a:buClr>
                <a:schemeClr val="accent2"/>
              </a:buClr>
              <a:buSzPct val="70000"/>
            </a:pPr>
            <a:endParaRPr lang="en-US" sz="1200" dirty="0">
              <a:solidFill>
                <a:schemeClr val="bg1"/>
              </a:solidFill>
              <a:latin typeface="Times New Roman" panose="02020603050405020304" pitchFamily="18" charset="0"/>
              <a:cs typeface="Times New Roman" panose="02020603050405020304" pitchFamily="18" charset="0"/>
            </a:endParaRPr>
          </a:p>
          <a:p>
            <a:pPr marL="171450" indent="-171450">
              <a:lnSpc>
                <a:spcPct val="85000"/>
              </a:lnSpc>
              <a:spcAft>
                <a:spcPts val="600"/>
              </a:spcAft>
              <a:buClr>
                <a:schemeClr val="accent2"/>
              </a:buClr>
              <a:buSzPct val="70000"/>
              <a:buFont typeface="Wingdings" pitchFamily="2" charset="2"/>
              <a:buChar char="q"/>
            </a:pPr>
            <a:r>
              <a:rPr lang="en-US" sz="1200" dirty="0">
                <a:solidFill>
                  <a:srgbClr val="FFF505"/>
                </a:solidFill>
                <a:latin typeface="Times New Roman" panose="02020603050405020304" pitchFamily="18" charset="0"/>
                <a:cs typeface="Times New Roman" panose="02020603050405020304" pitchFamily="18" charset="0"/>
              </a:rPr>
              <a:t>School Students </a:t>
            </a:r>
            <a:r>
              <a:rPr lang="en-US" sz="1200" dirty="0">
                <a:solidFill>
                  <a:schemeClr val="bg1"/>
                </a:solidFill>
                <a:latin typeface="Times New Roman" panose="02020603050405020304" pitchFamily="18" charset="0"/>
                <a:cs typeface="Times New Roman" panose="02020603050405020304" pitchFamily="18" charset="0"/>
              </a:rPr>
              <a:t>who have been affected by Covid-19</a:t>
            </a:r>
          </a:p>
          <a:p>
            <a:pPr marL="171450" indent="-171450">
              <a:lnSpc>
                <a:spcPct val="85000"/>
              </a:lnSpc>
              <a:spcAft>
                <a:spcPts val="600"/>
              </a:spcAft>
              <a:buClr>
                <a:schemeClr val="accent2"/>
              </a:buClr>
              <a:buSzPct val="70000"/>
              <a:buFont typeface="Wingdings" pitchFamily="2" charset="2"/>
              <a:buChar char="q"/>
            </a:pPr>
            <a:r>
              <a:rPr lang="en-US" sz="1200" dirty="0">
                <a:solidFill>
                  <a:schemeClr val="bg1"/>
                </a:solidFill>
                <a:latin typeface="Times New Roman" panose="02020603050405020304" pitchFamily="18" charset="0"/>
                <a:cs typeface="Times New Roman" panose="02020603050405020304" pitchFamily="18" charset="0"/>
              </a:rPr>
              <a:t>Students requiring </a:t>
            </a:r>
            <a:r>
              <a:rPr lang="en-US" sz="1200" dirty="0">
                <a:solidFill>
                  <a:srgbClr val="FFF505"/>
                </a:solidFill>
                <a:latin typeface="Times New Roman" panose="02020603050405020304" pitchFamily="18" charset="0"/>
                <a:cs typeface="Times New Roman" panose="02020603050405020304" pitchFamily="18" charset="0"/>
              </a:rPr>
              <a:t>remedial classes </a:t>
            </a:r>
            <a:r>
              <a:rPr lang="en-US" sz="1200" dirty="0">
                <a:solidFill>
                  <a:schemeClr val="bg1"/>
                </a:solidFill>
                <a:latin typeface="Times New Roman" panose="02020603050405020304" pitchFamily="18" charset="0"/>
                <a:cs typeface="Times New Roman" panose="02020603050405020304" pitchFamily="18" charset="0"/>
              </a:rPr>
              <a:t>for finishing up on studies disrupted due to some reason</a:t>
            </a:r>
          </a:p>
          <a:p>
            <a:pPr marL="171450" indent="-171450">
              <a:lnSpc>
                <a:spcPct val="85000"/>
              </a:lnSpc>
              <a:spcAft>
                <a:spcPts val="600"/>
              </a:spcAft>
              <a:buClr>
                <a:schemeClr val="accent2"/>
              </a:buClr>
              <a:buSzPct val="70000"/>
              <a:buFont typeface="Wingdings" pitchFamily="2" charset="2"/>
              <a:buChar char="q"/>
            </a:pPr>
            <a:r>
              <a:rPr lang="en-US" sz="1200" dirty="0">
                <a:solidFill>
                  <a:schemeClr val="bg1"/>
                </a:solidFill>
                <a:latin typeface="Times New Roman" panose="02020603050405020304" pitchFamily="18" charset="0"/>
                <a:cs typeface="Times New Roman" panose="02020603050405020304" pitchFamily="18" charset="0"/>
              </a:rPr>
              <a:t>Students who are facing other </a:t>
            </a:r>
            <a:r>
              <a:rPr lang="en-US" sz="1200" dirty="0">
                <a:solidFill>
                  <a:srgbClr val="FFF505"/>
                </a:solidFill>
                <a:latin typeface="Times New Roman" panose="02020603050405020304" pitchFamily="18" charset="0"/>
                <a:cs typeface="Times New Roman" panose="02020603050405020304" pitchFamily="18" charset="0"/>
              </a:rPr>
              <a:t>infrastructural and language barriers</a:t>
            </a:r>
          </a:p>
          <a:p>
            <a:pPr marL="171450" indent="-171450">
              <a:lnSpc>
                <a:spcPct val="85000"/>
              </a:lnSpc>
              <a:spcAft>
                <a:spcPts val="600"/>
              </a:spcAft>
              <a:buClr>
                <a:schemeClr val="accent2"/>
              </a:buClr>
              <a:buSzPct val="70000"/>
              <a:buFont typeface="Wingdings" pitchFamily="2" charset="2"/>
              <a:buChar char="q"/>
            </a:pPr>
            <a:r>
              <a:rPr lang="en-US" sz="1200" dirty="0">
                <a:solidFill>
                  <a:schemeClr val="bg1"/>
                </a:solidFill>
                <a:latin typeface="Times New Roman" panose="02020603050405020304" pitchFamily="18" charset="0"/>
                <a:cs typeface="Times New Roman" panose="02020603050405020304" pitchFamily="18" charset="0"/>
              </a:rPr>
              <a:t>Users who will most benefit from the integration of generative AI in the field of Education</a:t>
            </a:r>
          </a:p>
        </p:txBody>
      </p:sp>
      <p:cxnSp>
        <p:nvCxnSpPr>
          <p:cNvPr id="5" name="Straight Connector 4">
            <a:extLst>
              <a:ext uri="{FF2B5EF4-FFF2-40B4-BE49-F238E27FC236}">
                <a16:creationId xmlns:a16="http://schemas.microsoft.com/office/drawing/2014/main" id="{4625BD71-C933-4B46-9892-1C298862BCB4}"/>
              </a:ext>
            </a:extLst>
          </p:cNvPr>
          <p:cNvCxnSpPr/>
          <p:nvPr/>
        </p:nvCxnSpPr>
        <p:spPr>
          <a:xfrm>
            <a:off x="12065875" y="362267"/>
            <a:ext cx="0" cy="5897098"/>
          </a:xfrm>
          <a:prstGeom prst="line">
            <a:avLst/>
          </a:prstGeom>
          <a:ln>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78886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nip Single Corner of Rectangle 26">
            <a:extLst>
              <a:ext uri="{FF2B5EF4-FFF2-40B4-BE49-F238E27FC236}">
                <a16:creationId xmlns:a16="http://schemas.microsoft.com/office/drawing/2014/main" id="{D2F7ABB1-A8B2-AC44-A55D-555B214C1BB3}"/>
              </a:ext>
            </a:extLst>
          </p:cNvPr>
          <p:cNvSpPr/>
          <p:nvPr/>
        </p:nvSpPr>
        <p:spPr>
          <a:xfrm flipH="1">
            <a:off x="8393934" y="536768"/>
            <a:ext cx="3670015" cy="397696"/>
          </a:xfrm>
          <a:prstGeom prst="snip1Rect">
            <a:avLst/>
          </a:prstGeom>
          <a:solidFill>
            <a:srgbClr val="6D6D8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6" name="Snip Single Corner of Rectangle 25">
            <a:extLst>
              <a:ext uri="{FF2B5EF4-FFF2-40B4-BE49-F238E27FC236}">
                <a16:creationId xmlns:a16="http://schemas.microsoft.com/office/drawing/2014/main" id="{8BC4E8A6-8DDA-B94D-BA88-420C94C574EB}"/>
              </a:ext>
            </a:extLst>
          </p:cNvPr>
          <p:cNvSpPr/>
          <p:nvPr/>
        </p:nvSpPr>
        <p:spPr>
          <a:xfrm flipH="1">
            <a:off x="4155283" y="540590"/>
            <a:ext cx="3843189" cy="397696"/>
          </a:xfrm>
          <a:prstGeom prst="snip1Rect">
            <a:avLst/>
          </a:prstGeom>
          <a:solidFill>
            <a:srgbClr val="6D6D8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5" name="Snip Single Corner of Rectangle 24">
            <a:extLst>
              <a:ext uri="{FF2B5EF4-FFF2-40B4-BE49-F238E27FC236}">
                <a16:creationId xmlns:a16="http://schemas.microsoft.com/office/drawing/2014/main" id="{618058A6-32F7-6045-9F6F-E8FF30BB3553}"/>
              </a:ext>
            </a:extLst>
          </p:cNvPr>
          <p:cNvSpPr/>
          <p:nvPr/>
        </p:nvSpPr>
        <p:spPr>
          <a:xfrm flipH="1">
            <a:off x="4328458" y="3705434"/>
            <a:ext cx="3670015" cy="397696"/>
          </a:xfrm>
          <a:prstGeom prst="snip1Rect">
            <a:avLst/>
          </a:prstGeom>
          <a:solidFill>
            <a:srgbClr val="6D6D8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9" name="Snip Single Corner of Rectangle 28">
            <a:extLst>
              <a:ext uri="{FF2B5EF4-FFF2-40B4-BE49-F238E27FC236}">
                <a16:creationId xmlns:a16="http://schemas.microsoft.com/office/drawing/2014/main" id="{2B388D4A-5DD7-D145-8798-7AF241EEA347}"/>
              </a:ext>
            </a:extLst>
          </p:cNvPr>
          <p:cNvSpPr/>
          <p:nvPr/>
        </p:nvSpPr>
        <p:spPr>
          <a:xfrm flipH="1">
            <a:off x="269519" y="3699039"/>
            <a:ext cx="3670015" cy="397696"/>
          </a:xfrm>
          <a:prstGeom prst="snip1Rect">
            <a:avLst/>
          </a:prstGeom>
          <a:solidFill>
            <a:srgbClr val="6D6D8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4" name="Snip Single Corner of Rectangle 23">
            <a:extLst>
              <a:ext uri="{FF2B5EF4-FFF2-40B4-BE49-F238E27FC236}">
                <a16:creationId xmlns:a16="http://schemas.microsoft.com/office/drawing/2014/main" id="{0D585EAB-3355-B840-B8C3-B4A805E1A2DF}"/>
              </a:ext>
            </a:extLst>
          </p:cNvPr>
          <p:cNvSpPr/>
          <p:nvPr/>
        </p:nvSpPr>
        <p:spPr>
          <a:xfrm flipH="1">
            <a:off x="160658" y="542964"/>
            <a:ext cx="3670015" cy="397696"/>
          </a:xfrm>
          <a:prstGeom prst="snip1Rect">
            <a:avLst/>
          </a:prstGeom>
          <a:solidFill>
            <a:srgbClr val="6D6D85"/>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0491D7B9-1347-4648-9EF4-C22F32D8AD84}"/>
              </a:ext>
            </a:extLst>
          </p:cNvPr>
          <p:cNvSpPr/>
          <p:nvPr/>
        </p:nvSpPr>
        <p:spPr>
          <a:xfrm>
            <a:off x="4394709" y="0"/>
            <a:ext cx="3505790" cy="449261"/>
          </a:xfrm>
          <a:prstGeom prst="rect">
            <a:avLst/>
          </a:prstGeom>
          <a:solidFill>
            <a:srgbClr val="6D6D85"/>
          </a:solidFill>
          <a:ln w="9525">
            <a:solidFill>
              <a:schemeClr val="tx2"/>
            </a:solidFill>
          </a:ln>
          <a:effectLst>
            <a:glow rad="101600">
              <a:schemeClr val="accent6">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Rectangle 8">
            <a:extLst>
              <a:ext uri="{FF2B5EF4-FFF2-40B4-BE49-F238E27FC236}">
                <a16:creationId xmlns:a16="http://schemas.microsoft.com/office/drawing/2014/main" id="{9E524B8E-6012-4348-A8B4-C43D39410130}"/>
              </a:ext>
            </a:extLst>
          </p:cNvPr>
          <p:cNvSpPr/>
          <p:nvPr/>
        </p:nvSpPr>
        <p:spPr>
          <a:xfrm>
            <a:off x="13852" y="125546"/>
            <a:ext cx="4284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a:extLst>
              <a:ext uri="{FF2B5EF4-FFF2-40B4-BE49-F238E27FC236}">
                <a16:creationId xmlns:a16="http://schemas.microsoft.com/office/drawing/2014/main" id="{DD8B4AC3-3DFC-9741-923C-30889FFD9C83}"/>
              </a:ext>
            </a:extLst>
          </p:cNvPr>
          <p:cNvSpPr/>
          <p:nvPr/>
        </p:nvSpPr>
        <p:spPr>
          <a:xfrm>
            <a:off x="13853" y="265927"/>
            <a:ext cx="4284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a:extLst>
              <a:ext uri="{FF2B5EF4-FFF2-40B4-BE49-F238E27FC236}">
                <a16:creationId xmlns:a16="http://schemas.microsoft.com/office/drawing/2014/main" id="{18B9BCAE-AEF9-5F44-99F3-0649F76B8D20}"/>
              </a:ext>
            </a:extLst>
          </p:cNvPr>
          <p:cNvSpPr/>
          <p:nvPr/>
        </p:nvSpPr>
        <p:spPr>
          <a:xfrm>
            <a:off x="8040946" y="265868"/>
            <a:ext cx="4104000" cy="63552"/>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Rectangle 11">
            <a:extLst>
              <a:ext uri="{FF2B5EF4-FFF2-40B4-BE49-F238E27FC236}">
                <a16:creationId xmlns:a16="http://schemas.microsoft.com/office/drawing/2014/main" id="{B2A908D4-20BB-DD47-A486-B079C9536ACB}"/>
              </a:ext>
            </a:extLst>
          </p:cNvPr>
          <p:cNvSpPr/>
          <p:nvPr/>
        </p:nvSpPr>
        <p:spPr>
          <a:xfrm>
            <a:off x="8052977" y="122450"/>
            <a:ext cx="4068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3" name="Title 1">
            <a:extLst>
              <a:ext uri="{FF2B5EF4-FFF2-40B4-BE49-F238E27FC236}">
                <a16:creationId xmlns:a16="http://schemas.microsoft.com/office/drawing/2014/main" id="{04F08E99-6A01-4E44-A19B-654CEE949A5F}"/>
              </a:ext>
            </a:extLst>
          </p:cNvPr>
          <p:cNvSpPr>
            <a:spLocks noGrp="1"/>
          </p:cNvSpPr>
          <p:nvPr>
            <p:ph type="title"/>
          </p:nvPr>
        </p:nvSpPr>
        <p:spPr>
          <a:xfrm>
            <a:off x="4972751" y="21067"/>
            <a:ext cx="2751526" cy="360082"/>
          </a:xfrm>
        </p:spPr>
        <p:txBody>
          <a:bodyPr anchor="ctr"/>
          <a:lstStyle/>
          <a:p>
            <a:r>
              <a:rPr lang="en-IN" sz="2000" dirty="0">
                <a:latin typeface="Times New Roman" panose="02020603050405020304" pitchFamily="18" charset="0"/>
                <a:cs typeface="Times New Roman" panose="02020603050405020304" pitchFamily="18" charset="0"/>
              </a:rPr>
              <a:t>Solutions Implementation</a:t>
            </a:r>
          </a:p>
        </p:txBody>
      </p:sp>
      <p:pic>
        <p:nvPicPr>
          <p:cNvPr id="2" name="Picture 1">
            <a:extLst>
              <a:ext uri="{FF2B5EF4-FFF2-40B4-BE49-F238E27FC236}">
                <a16:creationId xmlns:a16="http://schemas.microsoft.com/office/drawing/2014/main" id="{23608E04-C58A-394B-B189-E965BE30FFF2}"/>
              </a:ext>
            </a:extLst>
          </p:cNvPr>
          <p:cNvPicPr>
            <a:picLocks noChangeAspect="1"/>
          </p:cNvPicPr>
          <p:nvPr/>
        </p:nvPicPr>
        <p:blipFill>
          <a:blip r:embed="rId3"/>
          <a:stretch>
            <a:fillRect/>
          </a:stretch>
        </p:blipFill>
        <p:spPr>
          <a:xfrm>
            <a:off x="4519186" y="15965"/>
            <a:ext cx="329088" cy="329088"/>
          </a:xfrm>
          <a:prstGeom prst="rect">
            <a:avLst/>
          </a:prstGeom>
        </p:spPr>
      </p:pic>
      <p:cxnSp>
        <p:nvCxnSpPr>
          <p:cNvPr id="4" name="Straight Connector 3">
            <a:extLst>
              <a:ext uri="{FF2B5EF4-FFF2-40B4-BE49-F238E27FC236}">
                <a16:creationId xmlns:a16="http://schemas.microsoft.com/office/drawing/2014/main" id="{7335994A-F468-82E7-B91B-988F376EEC09}"/>
              </a:ext>
            </a:extLst>
          </p:cNvPr>
          <p:cNvCxnSpPr/>
          <p:nvPr/>
        </p:nvCxnSpPr>
        <p:spPr>
          <a:xfrm>
            <a:off x="4023360" y="449261"/>
            <a:ext cx="0" cy="6408739"/>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CA964F82-1CA8-3384-6525-D0E1CD34F2C8}"/>
              </a:ext>
            </a:extLst>
          </p:cNvPr>
          <p:cNvCxnSpPr/>
          <p:nvPr/>
        </p:nvCxnSpPr>
        <p:spPr>
          <a:xfrm>
            <a:off x="8241132" y="449261"/>
            <a:ext cx="0" cy="6408739"/>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BA5CA109-470E-ED45-5682-24C2571C0E81}"/>
              </a:ext>
            </a:extLst>
          </p:cNvPr>
          <p:cNvCxnSpPr>
            <a:cxnSpLocks/>
          </p:cNvCxnSpPr>
          <p:nvPr/>
        </p:nvCxnSpPr>
        <p:spPr>
          <a:xfrm flipV="1">
            <a:off x="13852" y="3615723"/>
            <a:ext cx="8227280" cy="5324"/>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0214F8BF-3196-4B9C-E903-009D01C0DE96}"/>
              </a:ext>
            </a:extLst>
          </p:cNvPr>
          <p:cNvSpPr txBox="1"/>
          <p:nvPr/>
        </p:nvSpPr>
        <p:spPr>
          <a:xfrm>
            <a:off x="973184" y="623614"/>
            <a:ext cx="2469074" cy="246221"/>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600" b="1" dirty="0">
                <a:solidFill>
                  <a:srgbClr val="FFFF00"/>
                </a:solidFill>
                <a:latin typeface="Times New Roman" panose="02020603050405020304" pitchFamily="18" charset="0"/>
                <a:cs typeface="Times New Roman" panose="02020603050405020304" pitchFamily="18" charset="0"/>
              </a:rPr>
              <a:t>Customer Value Proposition</a:t>
            </a:r>
          </a:p>
        </p:txBody>
      </p:sp>
      <p:sp>
        <p:nvSpPr>
          <p:cNvPr id="14" name="TextBox 13">
            <a:extLst>
              <a:ext uri="{FF2B5EF4-FFF2-40B4-BE49-F238E27FC236}">
                <a16:creationId xmlns:a16="http://schemas.microsoft.com/office/drawing/2014/main" id="{95EEA4BA-7755-4288-E3BD-D8F5DE9ED2A6}"/>
              </a:ext>
            </a:extLst>
          </p:cNvPr>
          <p:cNvSpPr txBox="1"/>
          <p:nvPr/>
        </p:nvSpPr>
        <p:spPr>
          <a:xfrm>
            <a:off x="5014252" y="605688"/>
            <a:ext cx="2501775" cy="246221"/>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600" b="1" dirty="0">
                <a:solidFill>
                  <a:srgbClr val="FFFF00"/>
                </a:solidFill>
                <a:latin typeface="Times New Roman" panose="02020603050405020304" pitchFamily="18" charset="0"/>
                <a:cs typeface="Times New Roman" panose="02020603050405020304" pitchFamily="18" charset="0"/>
              </a:rPr>
              <a:t>Impact of Proposed Solution</a:t>
            </a:r>
          </a:p>
        </p:txBody>
      </p:sp>
      <p:sp>
        <p:nvSpPr>
          <p:cNvPr id="15" name="TextBox 14">
            <a:extLst>
              <a:ext uri="{FF2B5EF4-FFF2-40B4-BE49-F238E27FC236}">
                <a16:creationId xmlns:a16="http://schemas.microsoft.com/office/drawing/2014/main" id="{16C4B9E1-9EE2-3C5A-C229-E47C74007266}"/>
              </a:ext>
            </a:extLst>
          </p:cNvPr>
          <p:cNvSpPr txBox="1"/>
          <p:nvPr/>
        </p:nvSpPr>
        <p:spPr>
          <a:xfrm>
            <a:off x="8865251" y="600982"/>
            <a:ext cx="3070712" cy="246221"/>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600" b="1" dirty="0">
                <a:solidFill>
                  <a:srgbClr val="FFFF00"/>
                </a:solidFill>
                <a:latin typeface="Times New Roman" panose="02020603050405020304" pitchFamily="18" charset="0"/>
                <a:cs typeface="Times New Roman" panose="02020603050405020304" pitchFamily="18" charset="0"/>
              </a:rPr>
              <a:t>Rationale for Choosing Technology</a:t>
            </a:r>
          </a:p>
        </p:txBody>
      </p:sp>
      <p:sp>
        <p:nvSpPr>
          <p:cNvPr id="16" name="TextBox 15">
            <a:extLst>
              <a:ext uri="{FF2B5EF4-FFF2-40B4-BE49-F238E27FC236}">
                <a16:creationId xmlns:a16="http://schemas.microsoft.com/office/drawing/2014/main" id="{EFD5390B-BB0E-3F3F-30DB-ADCDA5AE6298}"/>
              </a:ext>
            </a:extLst>
          </p:cNvPr>
          <p:cNvSpPr txBox="1"/>
          <p:nvPr/>
        </p:nvSpPr>
        <p:spPr>
          <a:xfrm>
            <a:off x="707291" y="3741002"/>
            <a:ext cx="3156969"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b="1" dirty="0">
                <a:solidFill>
                  <a:srgbClr val="FFFF00"/>
                </a:solidFill>
                <a:latin typeface="Times New Roman" panose="02020603050405020304" pitchFamily="18" charset="0"/>
                <a:cs typeface="Times New Roman" panose="02020603050405020304" pitchFamily="18" charset="0"/>
              </a:rPr>
              <a:t>Implementation and Effectiveness</a:t>
            </a:r>
          </a:p>
        </p:txBody>
      </p:sp>
      <p:sp>
        <p:nvSpPr>
          <p:cNvPr id="17" name="TextBox 16">
            <a:extLst>
              <a:ext uri="{FF2B5EF4-FFF2-40B4-BE49-F238E27FC236}">
                <a16:creationId xmlns:a16="http://schemas.microsoft.com/office/drawing/2014/main" id="{3F2922F6-7142-6A26-9FD6-D530E2FC8ADD}"/>
              </a:ext>
            </a:extLst>
          </p:cNvPr>
          <p:cNvSpPr txBox="1"/>
          <p:nvPr/>
        </p:nvSpPr>
        <p:spPr>
          <a:xfrm>
            <a:off x="4881804" y="3765327"/>
            <a:ext cx="2257028" cy="246221"/>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600" b="1" dirty="0">
                <a:solidFill>
                  <a:srgbClr val="FFFF00"/>
                </a:solidFill>
                <a:latin typeface="Times New Roman" panose="02020603050405020304" pitchFamily="18" charset="0"/>
                <a:cs typeface="Times New Roman" panose="02020603050405020304" pitchFamily="18" charset="0"/>
              </a:rPr>
              <a:t>Scalability of the Solution</a:t>
            </a:r>
          </a:p>
        </p:txBody>
      </p:sp>
      <p:pic>
        <p:nvPicPr>
          <p:cNvPr id="8" name="Picture 7">
            <a:extLst>
              <a:ext uri="{FF2B5EF4-FFF2-40B4-BE49-F238E27FC236}">
                <a16:creationId xmlns:a16="http://schemas.microsoft.com/office/drawing/2014/main" id="{3E45CDC8-5C5C-4CCF-57B8-C9B8F825738A}"/>
              </a:ext>
            </a:extLst>
          </p:cNvPr>
          <p:cNvPicPr>
            <a:picLocks noChangeAspect="1"/>
          </p:cNvPicPr>
          <p:nvPr/>
        </p:nvPicPr>
        <p:blipFill>
          <a:blip r:embed="rId4"/>
          <a:stretch>
            <a:fillRect/>
          </a:stretch>
        </p:blipFill>
        <p:spPr>
          <a:xfrm>
            <a:off x="137044" y="471256"/>
            <a:ext cx="482270" cy="482270"/>
          </a:xfrm>
          <a:prstGeom prst="rect">
            <a:avLst/>
          </a:prstGeom>
        </p:spPr>
      </p:pic>
      <p:pic>
        <p:nvPicPr>
          <p:cNvPr id="19" name="Picture 18">
            <a:extLst>
              <a:ext uri="{FF2B5EF4-FFF2-40B4-BE49-F238E27FC236}">
                <a16:creationId xmlns:a16="http://schemas.microsoft.com/office/drawing/2014/main" id="{FCA684C0-68A8-272B-A945-6F34CB42CED5}"/>
              </a:ext>
            </a:extLst>
          </p:cNvPr>
          <p:cNvPicPr>
            <a:picLocks noChangeAspect="1"/>
          </p:cNvPicPr>
          <p:nvPr/>
        </p:nvPicPr>
        <p:blipFill>
          <a:blip r:embed="rId5"/>
          <a:stretch>
            <a:fillRect/>
          </a:stretch>
        </p:blipFill>
        <p:spPr>
          <a:xfrm>
            <a:off x="4169510" y="533647"/>
            <a:ext cx="372711" cy="372711"/>
          </a:xfrm>
          <a:prstGeom prst="rect">
            <a:avLst/>
          </a:prstGeom>
        </p:spPr>
      </p:pic>
      <p:pic>
        <p:nvPicPr>
          <p:cNvPr id="20" name="Picture 19">
            <a:extLst>
              <a:ext uri="{FF2B5EF4-FFF2-40B4-BE49-F238E27FC236}">
                <a16:creationId xmlns:a16="http://schemas.microsoft.com/office/drawing/2014/main" id="{B74E4D4B-3D2E-0DEA-0318-ACFBADDB1CCA}"/>
              </a:ext>
            </a:extLst>
          </p:cNvPr>
          <p:cNvPicPr>
            <a:picLocks noChangeAspect="1"/>
          </p:cNvPicPr>
          <p:nvPr/>
        </p:nvPicPr>
        <p:blipFill>
          <a:blip r:embed="rId6"/>
          <a:stretch>
            <a:fillRect/>
          </a:stretch>
        </p:blipFill>
        <p:spPr>
          <a:xfrm>
            <a:off x="8357198" y="470932"/>
            <a:ext cx="449135" cy="449135"/>
          </a:xfrm>
          <a:prstGeom prst="rect">
            <a:avLst/>
          </a:prstGeom>
        </p:spPr>
      </p:pic>
      <p:pic>
        <p:nvPicPr>
          <p:cNvPr id="21" name="Picture 20">
            <a:extLst>
              <a:ext uri="{FF2B5EF4-FFF2-40B4-BE49-F238E27FC236}">
                <a16:creationId xmlns:a16="http://schemas.microsoft.com/office/drawing/2014/main" id="{89613CF1-E066-3898-4D2C-03B5566BD44F}"/>
              </a:ext>
            </a:extLst>
          </p:cNvPr>
          <p:cNvPicPr>
            <a:picLocks noChangeAspect="1"/>
          </p:cNvPicPr>
          <p:nvPr/>
        </p:nvPicPr>
        <p:blipFill>
          <a:blip r:embed="rId7"/>
          <a:stretch>
            <a:fillRect/>
          </a:stretch>
        </p:blipFill>
        <p:spPr>
          <a:xfrm>
            <a:off x="246432" y="3620715"/>
            <a:ext cx="460859" cy="460859"/>
          </a:xfrm>
          <a:prstGeom prst="rect">
            <a:avLst/>
          </a:prstGeom>
        </p:spPr>
      </p:pic>
      <p:pic>
        <p:nvPicPr>
          <p:cNvPr id="22" name="Picture 21">
            <a:extLst>
              <a:ext uri="{FF2B5EF4-FFF2-40B4-BE49-F238E27FC236}">
                <a16:creationId xmlns:a16="http://schemas.microsoft.com/office/drawing/2014/main" id="{115E1083-A799-B667-0005-6A1B6D4D1F4F}"/>
              </a:ext>
            </a:extLst>
          </p:cNvPr>
          <p:cNvPicPr>
            <a:picLocks noChangeAspect="1"/>
          </p:cNvPicPr>
          <p:nvPr/>
        </p:nvPicPr>
        <p:blipFill>
          <a:blip r:embed="rId8"/>
          <a:stretch>
            <a:fillRect/>
          </a:stretch>
        </p:blipFill>
        <p:spPr>
          <a:xfrm>
            <a:off x="4322956" y="3692746"/>
            <a:ext cx="362149" cy="362149"/>
          </a:xfrm>
          <a:prstGeom prst="rect">
            <a:avLst/>
          </a:prstGeom>
        </p:spPr>
      </p:pic>
      <p:sp>
        <p:nvSpPr>
          <p:cNvPr id="32" name="TextBox 31">
            <a:extLst>
              <a:ext uri="{FF2B5EF4-FFF2-40B4-BE49-F238E27FC236}">
                <a16:creationId xmlns:a16="http://schemas.microsoft.com/office/drawing/2014/main" id="{6F173297-9355-80D6-FF52-D8219312CD37}"/>
              </a:ext>
            </a:extLst>
          </p:cNvPr>
          <p:cNvSpPr txBox="1"/>
          <p:nvPr/>
        </p:nvSpPr>
        <p:spPr>
          <a:xfrm>
            <a:off x="212467" y="1056881"/>
            <a:ext cx="3655257" cy="2466894"/>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100000"/>
              <a:buFont typeface="Wingdings" pitchFamily="2" charset="2"/>
              <a:buChar char="Ø"/>
            </a:pPr>
            <a:r>
              <a:rPr lang="en-IN" sz="1400" dirty="0">
                <a:solidFill>
                  <a:schemeClr val="tx2"/>
                </a:solidFill>
                <a:latin typeface="Times New Roman" panose="02020603050405020304" pitchFamily="18" charset="0"/>
                <a:cs typeface="Times New Roman" panose="02020603050405020304" pitchFamily="18" charset="0"/>
              </a:rPr>
              <a:t>Personalized Learning Paths</a:t>
            </a:r>
            <a:r>
              <a:rPr lang="en-IN" sz="1400" dirty="0">
                <a:solidFill>
                  <a:schemeClr val="bg1"/>
                </a:solidFill>
                <a:latin typeface="Times New Roman" panose="02020603050405020304" pitchFamily="18" charset="0"/>
                <a:cs typeface="Times New Roman" panose="02020603050405020304" pitchFamily="18" charset="0"/>
              </a:rPr>
              <a:t>: </a:t>
            </a:r>
            <a:r>
              <a:rPr lang="en-IN" sz="1400" i="0" dirty="0">
                <a:solidFill>
                  <a:srgbClr val="ECECF1"/>
                </a:solidFill>
                <a:effectLst/>
                <a:latin typeface="Times New Roman" panose="02020603050405020304" pitchFamily="18" charset="0"/>
                <a:cs typeface="Times New Roman" panose="02020603050405020304" pitchFamily="18" charset="0"/>
              </a:rPr>
              <a:t>Tailored education journeys based on individual learning patterns and preferences.</a:t>
            </a:r>
            <a:endParaRPr lang="en-IN" sz="1400" i="0" dirty="0">
              <a:solidFill>
                <a:schemeClr val="bg1"/>
              </a:solidFill>
              <a:effectLst/>
              <a:latin typeface="Times New Roman" panose="02020603050405020304" pitchFamily="18" charset="0"/>
              <a:cs typeface="Times New Roman" panose="02020603050405020304" pitchFamily="18" charset="0"/>
            </a:endParaRPr>
          </a:p>
          <a:p>
            <a:pPr marL="171450" indent="-171450">
              <a:lnSpc>
                <a:spcPct val="85000"/>
              </a:lnSpc>
              <a:spcAft>
                <a:spcPts val="600"/>
              </a:spcAft>
              <a:buClr>
                <a:srgbClr val="FFF505"/>
              </a:buClr>
              <a:buSzPct val="100000"/>
              <a:buFont typeface="Wingdings" pitchFamily="2" charset="2"/>
              <a:buChar char="Ø"/>
            </a:pPr>
            <a:r>
              <a:rPr lang="en-IN" sz="1400" dirty="0">
                <a:solidFill>
                  <a:schemeClr val="tx2"/>
                </a:solidFill>
                <a:latin typeface="Times New Roman" panose="02020603050405020304" pitchFamily="18" charset="0"/>
                <a:cs typeface="Times New Roman" panose="02020603050405020304" pitchFamily="18" charset="0"/>
              </a:rPr>
              <a:t>Dynamic Visualizations: </a:t>
            </a:r>
            <a:r>
              <a:rPr lang="en-IN" sz="1400" i="0" dirty="0">
                <a:solidFill>
                  <a:srgbClr val="ECECF1"/>
                </a:solidFill>
                <a:effectLst/>
                <a:latin typeface="Times New Roman" panose="02020603050405020304" pitchFamily="18" charset="0"/>
                <a:cs typeface="Times New Roman" panose="02020603050405020304" pitchFamily="18" charset="0"/>
              </a:rPr>
              <a:t>AI-generated mind maps and analogies for simplified understanding of complex concepts.</a:t>
            </a:r>
          </a:p>
          <a:p>
            <a:pPr marL="171450" indent="-171450">
              <a:lnSpc>
                <a:spcPct val="85000"/>
              </a:lnSpc>
              <a:spcAft>
                <a:spcPts val="600"/>
              </a:spcAft>
              <a:buClr>
                <a:srgbClr val="FFF505"/>
              </a:buClr>
              <a:buSzPct val="100000"/>
              <a:buFont typeface="Wingdings" pitchFamily="2" charset="2"/>
              <a:buChar char="Ø"/>
            </a:pPr>
            <a:r>
              <a:rPr lang="en-IN" sz="1400" i="0" dirty="0">
                <a:solidFill>
                  <a:schemeClr val="tx2"/>
                </a:solidFill>
                <a:effectLst/>
                <a:latin typeface="Times New Roman" panose="02020603050405020304" pitchFamily="18" charset="0"/>
                <a:cs typeface="Times New Roman" panose="02020603050405020304" pitchFamily="18" charset="0"/>
              </a:rPr>
              <a:t>Real-Time Assessments:</a:t>
            </a:r>
            <a:r>
              <a:rPr lang="en-IN" sz="1400" i="0" dirty="0">
                <a:solidFill>
                  <a:schemeClr val="bg1"/>
                </a:solidFill>
                <a:effectLst/>
                <a:latin typeface="Times New Roman" panose="02020603050405020304" pitchFamily="18" charset="0"/>
                <a:cs typeface="Times New Roman" panose="02020603050405020304" pitchFamily="18" charset="0"/>
              </a:rPr>
              <a:t> </a:t>
            </a:r>
            <a:r>
              <a:rPr lang="en-IN" sz="1400" i="0" dirty="0">
                <a:solidFill>
                  <a:srgbClr val="ECECF1"/>
                </a:solidFill>
                <a:effectLst/>
                <a:latin typeface="Times New Roman" panose="02020603050405020304" pitchFamily="18" charset="0"/>
                <a:cs typeface="Times New Roman" panose="02020603050405020304" pitchFamily="18" charset="0"/>
              </a:rPr>
              <a:t>AI-driven evaluations and engaging quizzes for instant feedback and continuous improvement.</a:t>
            </a:r>
          </a:p>
          <a:p>
            <a:pPr marL="171450" indent="-171450">
              <a:lnSpc>
                <a:spcPct val="85000"/>
              </a:lnSpc>
              <a:spcAft>
                <a:spcPts val="600"/>
              </a:spcAft>
              <a:buClr>
                <a:srgbClr val="FFF505"/>
              </a:buClr>
              <a:buSzPct val="100000"/>
              <a:buFont typeface="Wingdings" pitchFamily="2" charset="2"/>
              <a:buChar char="Ø"/>
            </a:pPr>
            <a:r>
              <a:rPr lang="en-IN" sz="1400" i="0" dirty="0">
                <a:solidFill>
                  <a:schemeClr val="tx2"/>
                </a:solidFill>
                <a:effectLst/>
                <a:latin typeface="Times New Roman" panose="02020603050405020304" pitchFamily="18" charset="0"/>
                <a:cs typeface="Times New Roman" panose="02020603050405020304" pitchFamily="18" charset="0"/>
              </a:rPr>
              <a:t>Community Collaboration</a:t>
            </a:r>
            <a:r>
              <a:rPr lang="en-IN" sz="1400" dirty="0">
                <a:solidFill>
                  <a:schemeClr val="tx2"/>
                </a:solidFill>
                <a:latin typeface="Times New Roman" panose="02020603050405020304" pitchFamily="18" charset="0"/>
                <a:cs typeface="Times New Roman" panose="02020603050405020304" pitchFamily="18" charset="0"/>
              </a:rPr>
              <a:t>: </a:t>
            </a:r>
            <a:r>
              <a:rPr lang="en-IN" sz="1400" i="0" dirty="0">
                <a:solidFill>
                  <a:srgbClr val="ECECF1"/>
                </a:solidFill>
                <a:effectLst/>
                <a:latin typeface="Times New Roman" panose="02020603050405020304" pitchFamily="18" charset="0"/>
                <a:cs typeface="Times New Roman" panose="02020603050405020304" pitchFamily="18" charset="0"/>
              </a:rPr>
              <a:t>Connect with a supportive community, fostering collaborative learning through discussions and study groups.</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6D07B4F-2804-5B42-87B2-A8A5D34D701E}"/>
              </a:ext>
            </a:extLst>
          </p:cNvPr>
          <p:cNvSpPr txBox="1"/>
          <p:nvPr/>
        </p:nvSpPr>
        <p:spPr>
          <a:xfrm>
            <a:off x="4107187" y="4187516"/>
            <a:ext cx="4067803" cy="2465290"/>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100000"/>
              <a:buFont typeface="Wingdings"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Types of Scaling used in the space are – </a:t>
            </a:r>
            <a:r>
              <a:rPr lang="en-US" sz="1400" dirty="0">
                <a:solidFill>
                  <a:srgbClr val="FFF505"/>
                </a:solidFill>
                <a:latin typeface="Times New Roman" panose="02020603050405020304" pitchFamily="18" charset="0"/>
                <a:cs typeface="Times New Roman" panose="02020603050405020304" pitchFamily="18" charset="0"/>
              </a:rPr>
              <a:t>Horizontal, Vertical, and Geographic Scaling.</a:t>
            </a:r>
          </a:p>
          <a:p>
            <a:pPr marL="171450" indent="-171450">
              <a:lnSpc>
                <a:spcPct val="85000"/>
              </a:lnSpc>
              <a:spcAft>
                <a:spcPts val="600"/>
              </a:spcAft>
              <a:buClr>
                <a:srgbClr val="FFF505"/>
              </a:buClr>
              <a:buSzPct val="100000"/>
              <a:buFont typeface="Wingdings" pitchFamily="2" charset="2"/>
              <a:buChar char="Ø"/>
            </a:pPr>
            <a:r>
              <a:rPr lang="en-IN" sz="1400" dirty="0">
                <a:solidFill>
                  <a:schemeClr val="bg1"/>
                </a:solidFill>
                <a:latin typeface="Times New Roman" panose="02020603050405020304" pitchFamily="18" charset="0"/>
                <a:cs typeface="Times New Roman" panose="02020603050405020304" pitchFamily="18" charset="0"/>
              </a:rPr>
              <a:t>The s</a:t>
            </a:r>
            <a:r>
              <a:rPr lang="en-IN" sz="1400" dirty="0">
                <a:solidFill>
                  <a:schemeClr val="bg1"/>
                </a:solidFill>
                <a:effectLst/>
                <a:latin typeface="Times New Roman" panose="02020603050405020304" pitchFamily="18" charset="0"/>
                <a:cs typeface="Times New Roman" panose="02020603050405020304" pitchFamily="18" charset="0"/>
              </a:rPr>
              <a:t>olution also will be able to scale to accommodate increasing usage, such as the number </a:t>
            </a:r>
            <a:r>
              <a:rPr lang="en-IN" sz="1400" dirty="0">
                <a:solidFill>
                  <a:srgbClr val="FFF505"/>
                </a:solidFill>
                <a:effectLst/>
                <a:latin typeface="Times New Roman" panose="02020603050405020304" pitchFamily="18" charset="0"/>
                <a:cs typeface="Times New Roman" panose="02020603050405020304" pitchFamily="18" charset="0"/>
              </a:rPr>
              <a:t>of concurrent users, the amount of data being processed</a:t>
            </a:r>
          </a:p>
          <a:p>
            <a:pPr marL="171450" indent="-171450">
              <a:lnSpc>
                <a:spcPct val="85000"/>
              </a:lnSpc>
              <a:spcAft>
                <a:spcPts val="600"/>
              </a:spcAft>
              <a:buClr>
                <a:srgbClr val="FFF505"/>
              </a:buClr>
              <a:buSzPct val="100000"/>
              <a:buFont typeface="Wingdings" pitchFamily="2" charset="2"/>
              <a:buChar char="Ø"/>
            </a:pPr>
            <a:r>
              <a:rPr lang="en-IN" sz="1400" i="0" dirty="0">
                <a:solidFill>
                  <a:schemeClr val="bg1"/>
                </a:solidFill>
                <a:effectLst/>
                <a:latin typeface="Times New Roman" panose="02020603050405020304" pitchFamily="18" charset="0"/>
                <a:cs typeface="Times New Roman" panose="02020603050405020304" pitchFamily="18" charset="0"/>
              </a:rPr>
              <a:t>The infrastructure of the EdTech solution will be able </a:t>
            </a:r>
            <a:r>
              <a:rPr lang="en-IN" sz="1400" i="0" dirty="0">
                <a:solidFill>
                  <a:srgbClr val="FFF505"/>
                </a:solidFill>
                <a:effectLst/>
                <a:latin typeface="Times New Roman" panose="02020603050405020304" pitchFamily="18" charset="0"/>
                <a:cs typeface="Times New Roman" panose="02020603050405020304" pitchFamily="18" charset="0"/>
              </a:rPr>
              <a:t>to handle increasing traffic </a:t>
            </a:r>
            <a:r>
              <a:rPr lang="en-IN" sz="1400" i="0" dirty="0">
                <a:solidFill>
                  <a:schemeClr val="bg1"/>
                </a:solidFill>
                <a:effectLst/>
                <a:latin typeface="Times New Roman" panose="02020603050405020304" pitchFamily="18" charset="0"/>
                <a:cs typeface="Times New Roman" panose="02020603050405020304" pitchFamily="18" charset="0"/>
              </a:rPr>
              <a:t>and data volumes. This includes using cloud-based services, load balancing, and caching.</a:t>
            </a:r>
          </a:p>
          <a:p>
            <a:pPr marL="171450" indent="-171450">
              <a:lnSpc>
                <a:spcPct val="85000"/>
              </a:lnSpc>
              <a:spcAft>
                <a:spcPts val="600"/>
              </a:spcAft>
              <a:buClr>
                <a:srgbClr val="FFF505"/>
              </a:buClr>
              <a:buSzPct val="100000"/>
              <a:buFont typeface="Wingdings" pitchFamily="2" charset="2"/>
              <a:buChar char="Ø"/>
            </a:pPr>
            <a:r>
              <a:rPr lang="en-IN" sz="1400" i="0" dirty="0">
                <a:solidFill>
                  <a:schemeClr val="bg1"/>
                </a:solidFill>
                <a:effectLst/>
                <a:latin typeface="Times New Roman" panose="02020603050405020304" pitchFamily="18" charset="0"/>
                <a:cs typeface="Times New Roman" panose="02020603050405020304" pitchFamily="18" charset="0"/>
              </a:rPr>
              <a:t>The EdTech solution will also have an </a:t>
            </a:r>
            <a:r>
              <a:rPr lang="en-IN" sz="1400" i="0" dirty="0">
                <a:solidFill>
                  <a:srgbClr val="FFF505"/>
                </a:solidFill>
                <a:effectLst/>
                <a:latin typeface="Times New Roman" panose="02020603050405020304" pitchFamily="18" charset="0"/>
                <a:cs typeface="Times New Roman" panose="02020603050405020304" pitchFamily="18" charset="0"/>
              </a:rPr>
              <a:t>efficient data management system in place</a:t>
            </a:r>
            <a:r>
              <a:rPr lang="en-IN" sz="1400" i="0" dirty="0">
                <a:solidFill>
                  <a:schemeClr val="bg1"/>
                </a:solidFill>
                <a:effectLst/>
                <a:latin typeface="Times New Roman" panose="02020603050405020304" pitchFamily="18" charset="0"/>
                <a:cs typeface="Times New Roman" panose="02020603050405020304" pitchFamily="18" charset="0"/>
              </a:rPr>
              <a:t>. This includes using data compression, data partitioning, and data replication.</a:t>
            </a:r>
            <a:endParaRPr lang="en-IN" sz="1200" dirty="0">
              <a:solidFill>
                <a:schemeClr val="bg1"/>
              </a:solidFill>
              <a:effectLst/>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84A03477-EB30-5081-73F9-156A0CD8CA06}"/>
              </a:ext>
            </a:extLst>
          </p:cNvPr>
          <p:cNvSpPr txBox="1"/>
          <p:nvPr/>
        </p:nvSpPr>
        <p:spPr>
          <a:xfrm>
            <a:off x="4175409" y="959773"/>
            <a:ext cx="3823063" cy="2406813"/>
          </a:xfrm>
          <a:prstGeom prst="rect">
            <a:avLst/>
          </a:prstGeom>
          <a:noFill/>
        </p:spPr>
        <p:txBody>
          <a:bodyPr wrap="square" lIns="0" tIns="36576" rIns="0" bIns="0" rtlCol="0">
            <a:spAutoFit/>
          </a:bodyPr>
          <a:lstStyle/>
          <a:p>
            <a:pPr marL="285750" indent="-285750" algn="l">
              <a:buFont typeface="Wingdings" pitchFamily="2" charset="2"/>
              <a:buChar char="Ø"/>
            </a:pPr>
            <a:r>
              <a:rPr lang="en-IN" sz="1400" i="0" dirty="0">
                <a:solidFill>
                  <a:schemeClr val="tx2"/>
                </a:solidFill>
                <a:effectLst/>
                <a:latin typeface="Times New Roman" panose="02020603050405020304" pitchFamily="18" charset="0"/>
                <a:cs typeface="Times New Roman" panose="02020603050405020304" pitchFamily="18" charset="0"/>
              </a:rPr>
              <a:t>Equal Access to Quality Education:</a:t>
            </a:r>
            <a:r>
              <a:rPr lang="en-IN" sz="1400" dirty="0">
                <a:solidFill>
                  <a:schemeClr val="tx2"/>
                </a:solidFill>
                <a:latin typeface="Times New Roman" panose="02020603050405020304" pitchFamily="18" charset="0"/>
                <a:cs typeface="Times New Roman" panose="02020603050405020304" pitchFamily="18" charset="0"/>
              </a:rPr>
              <a:t> </a:t>
            </a:r>
            <a:r>
              <a:rPr lang="en-IN" sz="1400" i="0" dirty="0">
                <a:solidFill>
                  <a:schemeClr val="bg1"/>
                </a:solidFill>
                <a:effectLst/>
                <a:latin typeface="Times New Roman" panose="02020603050405020304" pitchFamily="18" charset="0"/>
                <a:cs typeface="Times New Roman" panose="02020603050405020304" pitchFamily="18" charset="0"/>
              </a:rPr>
              <a:t>Bridging the urban-rural education gap, providing rural girls with high-quality content and learning resources.</a:t>
            </a:r>
          </a:p>
          <a:p>
            <a:pPr marL="285750" indent="-285750" algn="l">
              <a:buFont typeface="Wingdings" pitchFamily="2" charset="2"/>
              <a:buChar char="Ø"/>
            </a:pPr>
            <a:r>
              <a:rPr lang="en-IN" sz="1400" i="0" dirty="0">
                <a:solidFill>
                  <a:schemeClr val="tx2"/>
                </a:solidFill>
                <a:effectLst/>
                <a:latin typeface="Times New Roman" panose="02020603050405020304" pitchFamily="18" charset="0"/>
                <a:cs typeface="Times New Roman" panose="02020603050405020304" pitchFamily="18" charset="0"/>
              </a:rPr>
              <a:t>Empowerment Through Personalized Learning:</a:t>
            </a:r>
            <a:r>
              <a:rPr lang="en-IN" sz="1400" dirty="0">
                <a:solidFill>
                  <a:schemeClr val="tx2"/>
                </a:solidFill>
                <a:latin typeface="Times New Roman" panose="02020603050405020304" pitchFamily="18" charset="0"/>
                <a:cs typeface="Times New Roman" panose="02020603050405020304" pitchFamily="18" charset="0"/>
              </a:rPr>
              <a:t> </a:t>
            </a:r>
            <a:r>
              <a:rPr lang="en-IN" sz="1400" i="0" dirty="0">
                <a:solidFill>
                  <a:schemeClr val="bg1"/>
                </a:solidFill>
                <a:effectLst/>
                <a:latin typeface="Times New Roman" panose="02020603050405020304" pitchFamily="18" charset="0"/>
                <a:cs typeface="Times New Roman" panose="02020603050405020304" pitchFamily="18" charset="0"/>
              </a:rPr>
              <a:t>Fostering confidence and ownership by tailoring learning paths, overcoming geographical barriers, and accommodating diverse learning styles</a:t>
            </a:r>
          </a:p>
          <a:p>
            <a:pPr marL="285750" indent="-285750" algn="l">
              <a:buFont typeface="Wingdings" pitchFamily="2" charset="2"/>
              <a:buChar char="Ø"/>
            </a:pPr>
            <a:r>
              <a:rPr lang="en-IN" sz="1400" i="0" dirty="0">
                <a:solidFill>
                  <a:schemeClr val="tx2"/>
                </a:solidFill>
                <a:effectLst/>
                <a:latin typeface="Times New Roman" panose="02020603050405020304" pitchFamily="18" charset="0"/>
                <a:cs typeface="Times New Roman" panose="02020603050405020304" pitchFamily="18" charset="0"/>
              </a:rPr>
              <a:t>Community Collaboration for Support:</a:t>
            </a:r>
            <a:r>
              <a:rPr lang="en-IN" sz="1400" dirty="0">
                <a:solidFill>
                  <a:schemeClr val="tx2"/>
                </a:solidFill>
                <a:latin typeface="Times New Roman" panose="02020603050405020304" pitchFamily="18" charset="0"/>
                <a:cs typeface="Times New Roman" panose="02020603050405020304" pitchFamily="18" charset="0"/>
              </a:rPr>
              <a:t> </a:t>
            </a:r>
            <a:r>
              <a:rPr lang="en-IN" sz="1400" i="0" dirty="0">
                <a:solidFill>
                  <a:schemeClr val="bg1"/>
                </a:solidFill>
                <a:effectLst/>
                <a:latin typeface="Times New Roman" panose="02020603050405020304" pitchFamily="18" charset="0"/>
                <a:cs typeface="Times New Roman" panose="02020603050405020304" pitchFamily="18" charset="0"/>
              </a:rPr>
              <a:t>Creating a virtual support network, connecting rural girls with peers, and promoting collaborative learning experiences.</a:t>
            </a:r>
          </a:p>
        </p:txBody>
      </p:sp>
      <p:sp>
        <p:nvSpPr>
          <p:cNvPr id="31" name="TextBox 30">
            <a:extLst>
              <a:ext uri="{FF2B5EF4-FFF2-40B4-BE49-F238E27FC236}">
                <a16:creationId xmlns:a16="http://schemas.microsoft.com/office/drawing/2014/main" id="{EF3A5014-60E6-7E4C-BAC1-57B0BFD56BBB}"/>
              </a:ext>
            </a:extLst>
          </p:cNvPr>
          <p:cNvSpPr txBox="1"/>
          <p:nvPr/>
        </p:nvSpPr>
        <p:spPr>
          <a:xfrm>
            <a:off x="246432" y="4239041"/>
            <a:ext cx="3617828" cy="2388346"/>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100000"/>
              <a:buFont typeface="Wingdings" pitchFamily="2" charset="2"/>
              <a:buChar char="Ø"/>
            </a:pPr>
            <a:r>
              <a:rPr lang="en-US" sz="1400" dirty="0">
                <a:solidFill>
                  <a:srgbClr val="FFF505"/>
                </a:solidFill>
                <a:latin typeface="Times New Roman" panose="02020603050405020304" pitchFamily="18" charset="0"/>
                <a:cs typeface="Times New Roman" panose="02020603050405020304" pitchFamily="18" charset="0"/>
              </a:rPr>
              <a:t>Pilot Testing:</a:t>
            </a:r>
            <a:r>
              <a:rPr lang="en-US" sz="1400" dirty="0">
                <a:solidFill>
                  <a:schemeClr val="bg1"/>
                </a:solidFill>
                <a:latin typeface="Times New Roman" panose="02020603050405020304" pitchFamily="18" charset="0"/>
                <a:cs typeface="Times New Roman" panose="02020603050405020304" pitchFamily="18" charset="0"/>
              </a:rPr>
              <a:t> Before rolling out the EdTech solution to the entire institution or organization, it is important to pilot test it with a small group of users. This will help to identify any problems with the solution and make sure that it is working as expected.</a:t>
            </a:r>
          </a:p>
          <a:p>
            <a:pPr marL="171450" indent="-171450">
              <a:lnSpc>
                <a:spcPct val="85000"/>
              </a:lnSpc>
              <a:spcAft>
                <a:spcPts val="600"/>
              </a:spcAft>
              <a:buClr>
                <a:srgbClr val="FFF505"/>
              </a:buClr>
              <a:buSzPct val="100000"/>
              <a:buFont typeface="Wingdings" pitchFamily="2" charset="2"/>
              <a:buChar char="Ø"/>
            </a:pPr>
            <a:r>
              <a:rPr lang="en-IN" sz="1400" i="0" dirty="0">
                <a:solidFill>
                  <a:srgbClr val="FFF505"/>
                </a:solidFill>
                <a:effectLst/>
                <a:latin typeface="Times New Roman" panose="02020603050405020304" pitchFamily="18" charset="0"/>
                <a:cs typeface="Times New Roman" panose="02020603050405020304" pitchFamily="18" charset="0"/>
              </a:rPr>
              <a:t>Training:</a:t>
            </a:r>
            <a:r>
              <a:rPr lang="en-IN" sz="1400" i="0" dirty="0">
                <a:solidFill>
                  <a:srgbClr val="E3E3E3"/>
                </a:solidFill>
                <a:effectLst/>
                <a:latin typeface="Times New Roman" panose="02020603050405020304" pitchFamily="18" charset="0"/>
                <a:cs typeface="Times New Roman" panose="02020603050405020304" pitchFamily="18" charset="0"/>
              </a:rPr>
              <a:t> </a:t>
            </a:r>
            <a:r>
              <a:rPr lang="en-IN" sz="1400" b="0" i="0" dirty="0">
                <a:solidFill>
                  <a:srgbClr val="E3E3E3"/>
                </a:solidFill>
                <a:effectLst/>
                <a:latin typeface="Times New Roman" panose="02020603050405020304" pitchFamily="18" charset="0"/>
                <a:cs typeface="Times New Roman" panose="02020603050405020304" pitchFamily="18" charset="0"/>
              </a:rPr>
              <a:t>The next step is to train all users on how to use the </a:t>
            </a:r>
            <a:r>
              <a:rPr lang="en-IN" sz="1400" b="0" i="0" dirty="0" err="1">
                <a:solidFill>
                  <a:srgbClr val="E3E3E3"/>
                </a:solidFill>
                <a:effectLst/>
                <a:latin typeface="Times New Roman" panose="02020603050405020304" pitchFamily="18" charset="0"/>
                <a:cs typeface="Times New Roman" panose="02020603050405020304" pitchFamily="18" charset="0"/>
              </a:rPr>
              <a:t>app.</a:t>
            </a:r>
            <a:r>
              <a:rPr lang="en-IN" sz="1400" b="0" i="0" dirty="0">
                <a:solidFill>
                  <a:srgbClr val="E3E3E3"/>
                </a:solidFill>
                <a:effectLst/>
                <a:latin typeface="Times New Roman" panose="02020603050405020304" pitchFamily="18" charset="0"/>
                <a:cs typeface="Times New Roman" panose="02020603050405020304" pitchFamily="18" charset="0"/>
              </a:rPr>
              <a:t> </a:t>
            </a:r>
            <a:r>
              <a:rPr lang="en-IN" sz="1400" b="0" i="0" dirty="0" err="1">
                <a:solidFill>
                  <a:srgbClr val="E3E3E3"/>
                </a:solidFill>
                <a:effectLst/>
                <a:latin typeface="Times New Roman" panose="02020603050405020304" pitchFamily="18" charset="0"/>
                <a:cs typeface="Times New Roman" panose="02020603050405020304" pitchFamily="18" charset="0"/>
              </a:rPr>
              <a:t>This</a:t>
            </a:r>
            <a:r>
              <a:rPr lang="en-IN" sz="1400" b="0" i="0" dirty="0">
                <a:solidFill>
                  <a:srgbClr val="E3E3E3"/>
                </a:solidFill>
                <a:effectLst/>
                <a:latin typeface="Times New Roman" panose="02020603050405020304" pitchFamily="18" charset="0"/>
                <a:cs typeface="Times New Roman" panose="02020603050405020304" pitchFamily="18" charset="0"/>
              </a:rPr>
              <a:t> training should be comprehensive</a:t>
            </a:r>
          </a:p>
          <a:p>
            <a:pPr marL="171450" indent="-171450">
              <a:lnSpc>
                <a:spcPct val="85000"/>
              </a:lnSpc>
              <a:spcAft>
                <a:spcPts val="600"/>
              </a:spcAft>
              <a:buClr>
                <a:srgbClr val="FFF505"/>
              </a:buClr>
              <a:buSzPct val="100000"/>
              <a:buFont typeface="Wingdings" pitchFamily="2" charset="2"/>
              <a:buChar char="Ø"/>
            </a:pPr>
            <a:r>
              <a:rPr lang="en-IN" sz="1400" i="0" dirty="0">
                <a:solidFill>
                  <a:schemeClr val="tx2"/>
                </a:solidFill>
                <a:effectLst/>
                <a:latin typeface="Times New Roman" panose="02020603050405020304" pitchFamily="18" charset="0"/>
                <a:cs typeface="Times New Roman" panose="02020603050405020304" pitchFamily="18" charset="0"/>
              </a:rPr>
              <a:t>Evaluation: </a:t>
            </a:r>
            <a:r>
              <a:rPr lang="en-IN" sz="1400" dirty="0">
                <a:solidFill>
                  <a:schemeClr val="bg1"/>
                </a:solidFill>
                <a:latin typeface="Times New Roman" panose="02020603050405020304" pitchFamily="18" charset="0"/>
                <a:cs typeface="Times New Roman" panose="02020603050405020304" pitchFamily="18" charset="0"/>
              </a:rPr>
              <a:t>I</a:t>
            </a:r>
            <a:r>
              <a:rPr lang="en-IN" sz="1400" i="0" dirty="0">
                <a:solidFill>
                  <a:schemeClr val="bg1"/>
                </a:solidFill>
                <a:effectLst/>
                <a:latin typeface="Times New Roman" panose="02020603050405020304" pitchFamily="18" charset="0"/>
                <a:cs typeface="Times New Roman" panose="02020603050405020304" pitchFamily="18" charset="0"/>
              </a:rPr>
              <a:t>t is important to evaluate its effectiveness. This can be done by measuring several factors.</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92E2746-8B3B-30AD-2C91-31525DDAF9C0}"/>
              </a:ext>
            </a:extLst>
          </p:cNvPr>
          <p:cNvSpPr txBox="1"/>
          <p:nvPr/>
        </p:nvSpPr>
        <p:spPr>
          <a:xfrm>
            <a:off x="8433819" y="1269259"/>
            <a:ext cx="3663208" cy="4992136"/>
          </a:xfrm>
          <a:prstGeom prst="rect">
            <a:avLst/>
          </a:prstGeom>
          <a:noFill/>
        </p:spPr>
        <p:txBody>
          <a:bodyPr wrap="square" lIns="0" tIns="36576" rIns="0" bIns="0" rtlCol="0">
            <a:spAutoFit/>
          </a:bodyPr>
          <a:lstStyle/>
          <a:p>
            <a:pPr marL="285750" indent="-285750" algn="l">
              <a:buClr>
                <a:srgbClr val="FFF505"/>
              </a:buClr>
              <a:buFont typeface="Wingdings" pitchFamily="2" charset="2"/>
              <a:buChar char="Ø"/>
            </a:pPr>
            <a:r>
              <a:rPr lang="en-IN" sz="1400" i="0" dirty="0">
                <a:solidFill>
                  <a:srgbClr val="FFF505"/>
                </a:solidFill>
                <a:effectLst/>
                <a:latin typeface="Times New Roman" panose="02020603050405020304" pitchFamily="18" charset="0"/>
                <a:cs typeface="Times New Roman" panose="02020603050405020304" pitchFamily="18" charset="0"/>
              </a:rPr>
              <a:t>AI Engine (TensorFlow/</a:t>
            </a:r>
            <a:r>
              <a:rPr lang="en-IN" sz="1400" i="0" dirty="0" err="1">
                <a:solidFill>
                  <a:srgbClr val="FFF505"/>
                </a:solidFill>
                <a:effectLst/>
                <a:latin typeface="Times New Roman" panose="02020603050405020304" pitchFamily="18" charset="0"/>
                <a:cs typeface="Times New Roman" panose="02020603050405020304" pitchFamily="18" charset="0"/>
              </a:rPr>
              <a:t>PyTorch</a:t>
            </a:r>
            <a:r>
              <a:rPr lang="en-IN" sz="1400" i="0" dirty="0">
                <a:solidFill>
                  <a:srgbClr val="FFF505"/>
                </a:solidFill>
                <a:effectLst/>
                <a:latin typeface="Times New Roman" panose="02020603050405020304" pitchFamily="18" charset="0"/>
                <a:cs typeface="Times New Roman" panose="02020603050405020304" pitchFamily="18" charset="0"/>
              </a:rPr>
              <a:t>):</a:t>
            </a:r>
            <a:r>
              <a:rPr lang="en-IN" sz="1400" dirty="0">
                <a:solidFill>
                  <a:srgbClr val="FFF505"/>
                </a:solidFill>
                <a:latin typeface="Times New Roman" panose="02020603050405020304" pitchFamily="18" charset="0"/>
                <a:cs typeface="Times New Roman" panose="02020603050405020304" pitchFamily="18" charset="0"/>
              </a:rPr>
              <a:t> </a:t>
            </a:r>
            <a:r>
              <a:rPr lang="en-IN" sz="1400" i="0" dirty="0">
                <a:solidFill>
                  <a:schemeClr val="bg1"/>
                </a:solidFill>
                <a:effectLst/>
                <a:latin typeface="Times New Roman" panose="02020603050405020304" pitchFamily="18" charset="0"/>
                <a:cs typeface="Times New Roman" panose="02020603050405020304" pitchFamily="18" charset="0"/>
              </a:rPr>
              <a:t>Enables personalized learning paths, content curation, and adaptive assessments, ensuring a tailored educational experience.</a:t>
            </a:r>
          </a:p>
          <a:p>
            <a:pPr marL="285750" indent="-285750" algn="l">
              <a:buClr>
                <a:srgbClr val="FFF505"/>
              </a:buClr>
              <a:buFont typeface="Wingdings" pitchFamily="2" charset="2"/>
              <a:buChar char="Ø"/>
            </a:pPr>
            <a:r>
              <a:rPr lang="en-IN" sz="1400" i="0" dirty="0">
                <a:solidFill>
                  <a:srgbClr val="FFF505"/>
                </a:solidFill>
                <a:effectLst/>
                <a:latin typeface="Times New Roman" panose="02020603050405020304" pitchFamily="18" charset="0"/>
                <a:cs typeface="Times New Roman" panose="02020603050405020304" pitchFamily="18" charset="0"/>
              </a:rPr>
              <a:t>Cloud Computing (AWS/Azure/Google Cloud):</a:t>
            </a:r>
            <a:r>
              <a:rPr lang="en-IN" sz="1400" dirty="0">
                <a:solidFill>
                  <a:srgbClr val="FFF505"/>
                </a:solidFill>
                <a:latin typeface="Times New Roman" panose="02020603050405020304" pitchFamily="18" charset="0"/>
                <a:cs typeface="Times New Roman" panose="02020603050405020304" pitchFamily="18" charset="0"/>
              </a:rPr>
              <a:t> </a:t>
            </a:r>
            <a:r>
              <a:rPr lang="en-IN" sz="1400" i="0" dirty="0">
                <a:solidFill>
                  <a:schemeClr val="bg1"/>
                </a:solidFill>
                <a:effectLst/>
                <a:latin typeface="Times New Roman" panose="02020603050405020304" pitchFamily="18" charset="0"/>
                <a:cs typeface="Times New Roman" panose="02020603050405020304" pitchFamily="18" charset="0"/>
              </a:rPr>
              <a:t>Provides scalable infrastructure for data storage, processing, and real-time personalization, optimizing costs and accommodating varying workloads.</a:t>
            </a:r>
          </a:p>
          <a:p>
            <a:pPr marL="285750" indent="-285750" algn="l">
              <a:buClr>
                <a:srgbClr val="FFF505"/>
              </a:buClr>
              <a:buFont typeface="Wingdings" pitchFamily="2" charset="2"/>
              <a:buChar char="Ø"/>
            </a:pPr>
            <a:r>
              <a:rPr lang="en-IN" sz="1400" i="0" dirty="0">
                <a:solidFill>
                  <a:srgbClr val="FFF505"/>
                </a:solidFill>
                <a:effectLst/>
                <a:latin typeface="Times New Roman" panose="02020603050405020304" pitchFamily="18" charset="0"/>
                <a:cs typeface="Times New Roman" panose="02020603050405020304" pitchFamily="18" charset="0"/>
              </a:rPr>
              <a:t>Mobile App Development (React Native/Flutter):</a:t>
            </a:r>
            <a:r>
              <a:rPr lang="en-IN" sz="1400" dirty="0">
                <a:solidFill>
                  <a:schemeClr val="bg1"/>
                </a:solidFill>
                <a:latin typeface="Times New Roman" panose="02020603050405020304" pitchFamily="18" charset="0"/>
                <a:cs typeface="Times New Roman" panose="02020603050405020304" pitchFamily="18" charset="0"/>
              </a:rPr>
              <a:t> </a:t>
            </a:r>
            <a:r>
              <a:rPr lang="en-IN" sz="1400" i="0" dirty="0">
                <a:solidFill>
                  <a:schemeClr val="bg1"/>
                </a:solidFill>
                <a:effectLst/>
                <a:latin typeface="Times New Roman" panose="02020603050405020304" pitchFamily="18" charset="0"/>
                <a:cs typeface="Times New Roman" panose="02020603050405020304" pitchFamily="18" charset="0"/>
              </a:rPr>
              <a:t>Ensures cross-platform accessibility, reaching a diverse user base and offering a consistent learning experience on both Android and iOS devices.</a:t>
            </a:r>
          </a:p>
          <a:p>
            <a:pPr marL="285750" indent="-285750" algn="l">
              <a:buClr>
                <a:srgbClr val="FFF505"/>
              </a:buClr>
              <a:buFont typeface="Wingdings" pitchFamily="2" charset="2"/>
              <a:buChar char="Ø"/>
            </a:pPr>
            <a:r>
              <a:rPr lang="en-IN" sz="1400" i="0" dirty="0">
                <a:solidFill>
                  <a:srgbClr val="FFF505"/>
                </a:solidFill>
                <a:effectLst/>
                <a:latin typeface="Times New Roman" panose="02020603050405020304" pitchFamily="18" charset="0"/>
                <a:cs typeface="Times New Roman" panose="02020603050405020304" pitchFamily="18" charset="0"/>
              </a:rPr>
              <a:t>Database Management (MongoDB/Firebase):</a:t>
            </a:r>
            <a:r>
              <a:rPr lang="en-IN" sz="1400" dirty="0">
                <a:solidFill>
                  <a:srgbClr val="FFF505"/>
                </a:solidFill>
                <a:latin typeface="Times New Roman" panose="02020603050405020304" pitchFamily="18" charset="0"/>
                <a:cs typeface="Times New Roman" panose="02020603050405020304" pitchFamily="18" charset="0"/>
              </a:rPr>
              <a:t> </a:t>
            </a:r>
            <a:r>
              <a:rPr lang="en-IN" sz="1400" i="0" dirty="0">
                <a:solidFill>
                  <a:schemeClr val="bg1"/>
                </a:solidFill>
                <a:effectLst/>
                <a:latin typeface="Times New Roman" panose="02020603050405020304" pitchFamily="18" charset="0"/>
                <a:cs typeface="Times New Roman" panose="02020603050405020304" pitchFamily="18" charset="0"/>
              </a:rPr>
              <a:t>Supports efficient data storage and retrieval, crucial for user progress tracking, dynamic content generation, and collaborative learning features.</a:t>
            </a:r>
          </a:p>
          <a:p>
            <a:pPr marL="285750" indent="-285750" algn="l">
              <a:buClr>
                <a:srgbClr val="FFF505"/>
              </a:buClr>
              <a:buFont typeface="Wingdings" pitchFamily="2" charset="2"/>
              <a:buChar char="Ø"/>
            </a:pPr>
            <a:r>
              <a:rPr lang="en-IN" sz="1400" i="0" dirty="0">
                <a:solidFill>
                  <a:srgbClr val="FFF505"/>
                </a:solidFill>
                <a:effectLst/>
                <a:latin typeface="Times New Roman" panose="02020603050405020304" pitchFamily="18" charset="0"/>
                <a:cs typeface="Times New Roman" panose="02020603050405020304" pitchFamily="18" charset="0"/>
              </a:rPr>
              <a:t>Web Technologies (</a:t>
            </a:r>
            <a:r>
              <a:rPr lang="en-IN" sz="1400" i="0" dirty="0" err="1">
                <a:solidFill>
                  <a:srgbClr val="FFF505"/>
                </a:solidFill>
                <a:effectLst/>
                <a:latin typeface="Times New Roman" panose="02020603050405020304" pitchFamily="18" charset="0"/>
                <a:cs typeface="Times New Roman" panose="02020603050405020304" pitchFamily="18" charset="0"/>
              </a:rPr>
              <a:t>React.js</a:t>
            </a:r>
            <a:r>
              <a:rPr lang="en-IN" sz="1400" i="0" dirty="0">
                <a:solidFill>
                  <a:srgbClr val="FFF505"/>
                </a:solidFill>
                <a:effectLst/>
                <a:latin typeface="Times New Roman" panose="02020603050405020304" pitchFamily="18" charset="0"/>
                <a:cs typeface="Times New Roman" panose="02020603050405020304" pitchFamily="18" charset="0"/>
              </a:rPr>
              <a:t>/Angular):</a:t>
            </a:r>
            <a:r>
              <a:rPr lang="en-IN" sz="1400" dirty="0">
                <a:solidFill>
                  <a:srgbClr val="FFF505"/>
                </a:solidFill>
                <a:latin typeface="Times New Roman" panose="02020603050405020304" pitchFamily="18" charset="0"/>
                <a:cs typeface="Times New Roman" panose="02020603050405020304" pitchFamily="18" charset="0"/>
              </a:rPr>
              <a:t> </a:t>
            </a:r>
            <a:r>
              <a:rPr lang="en-IN" sz="1400" i="0" dirty="0">
                <a:solidFill>
                  <a:schemeClr val="bg1"/>
                </a:solidFill>
                <a:effectLst/>
                <a:latin typeface="Times New Roman" panose="02020603050405020304" pitchFamily="18" charset="0"/>
                <a:cs typeface="Times New Roman" panose="02020603050405020304" pitchFamily="18" charset="0"/>
              </a:rPr>
              <a:t>Provides a responsive and interactive web interface, enhancing the user experience on both desktop and mobile devices.</a:t>
            </a:r>
          </a:p>
        </p:txBody>
      </p:sp>
    </p:spTree>
    <p:extLst>
      <p:ext uri="{BB962C8B-B14F-4D97-AF65-F5344CB8AC3E}">
        <p14:creationId xmlns:p14="http://schemas.microsoft.com/office/powerpoint/2010/main" val="4247028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177F33E-1859-BF6F-AC71-A39189E5FFB6}"/>
              </a:ext>
            </a:extLst>
          </p:cNvPr>
          <p:cNvPicPr>
            <a:picLocks noChangeAspect="1"/>
          </p:cNvPicPr>
          <p:nvPr/>
        </p:nvPicPr>
        <p:blipFill>
          <a:blip r:embed="rId3"/>
          <a:stretch>
            <a:fillRect/>
          </a:stretch>
        </p:blipFill>
        <p:spPr>
          <a:xfrm>
            <a:off x="494081" y="565452"/>
            <a:ext cx="11274585" cy="5786275"/>
          </a:xfrm>
          <a:prstGeom prst="rect">
            <a:avLst/>
          </a:prstGeom>
          <a:effectLst>
            <a:glow rad="228600">
              <a:schemeClr val="accent6">
                <a:satMod val="175000"/>
                <a:alpha val="40000"/>
              </a:schemeClr>
            </a:glow>
          </a:effectLst>
        </p:spPr>
      </p:pic>
      <p:sp>
        <p:nvSpPr>
          <p:cNvPr id="16" name="Rectangle 15">
            <a:extLst>
              <a:ext uri="{FF2B5EF4-FFF2-40B4-BE49-F238E27FC236}">
                <a16:creationId xmlns:a16="http://schemas.microsoft.com/office/drawing/2014/main" id="{261E499A-DFF8-334F-94D0-03B282AD7437}"/>
              </a:ext>
            </a:extLst>
          </p:cNvPr>
          <p:cNvSpPr/>
          <p:nvPr/>
        </p:nvSpPr>
        <p:spPr>
          <a:xfrm>
            <a:off x="4798526" y="-16983"/>
            <a:ext cx="2683180" cy="449261"/>
          </a:xfrm>
          <a:prstGeom prst="rect">
            <a:avLst/>
          </a:prstGeom>
          <a:solidFill>
            <a:srgbClr val="6D6D85"/>
          </a:solidFill>
          <a:ln w="9525">
            <a:solidFill>
              <a:schemeClr val="tx2"/>
            </a:solidFill>
          </a:ln>
          <a:effectLst>
            <a:glow rad="101600">
              <a:schemeClr val="accent6">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 name="TextBox 2">
            <a:extLst>
              <a:ext uri="{FF2B5EF4-FFF2-40B4-BE49-F238E27FC236}">
                <a16:creationId xmlns:a16="http://schemas.microsoft.com/office/drawing/2014/main" id="{76D03177-1320-AF4C-AB55-9FC58B19E250}"/>
              </a:ext>
            </a:extLst>
          </p:cNvPr>
          <p:cNvSpPr txBox="1"/>
          <p:nvPr/>
        </p:nvSpPr>
        <p:spPr>
          <a:xfrm>
            <a:off x="1236518" y="6504709"/>
            <a:ext cx="360355" cy="195310"/>
          </a:xfrm>
          <a:prstGeom prst="rect">
            <a:avLst/>
          </a:prstGeom>
          <a:noFill/>
        </p:spPr>
        <p:txBody>
          <a:bodyPr wrap="none" lIns="0" tIns="36576" rIns="0" bIns="0" rtlCol="0">
            <a:spAutoFit/>
          </a:bodyPr>
          <a:lstStyle/>
          <a:p>
            <a:pPr marL="356616" indent="-356616">
              <a:lnSpc>
                <a:spcPct val="85000"/>
              </a:lnSpc>
              <a:spcAft>
                <a:spcPts val="600"/>
              </a:spcAft>
              <a:buClr>
                <a:schemeClr val="accent2"/>
              </a:buClr>
              <a:buSzPct val="70000"/>
              <a:buFont typeface="Arial" pitchFamily="34" charset="0"/>
              <a:buChar char="►"/>
            </a:pPr>
            <a:endParaRPr lang="en-US" sz="1200" dirty="0" err="1">
              <a:solidFill>
                <a:schemeClr val="bg1"/>
              </a:solidFill>
            </a:endParaRPr>
          </a:p>
        </p:txBody>
      </p:sp>
      <p:pic>
        <p:nvPicPr>
          <p:cNvPr id="7" name="Picture 6">
            <a:extLst>
              <a:ext uri="{FF2B5EF4-FFF2-40B4-BE49-F238E27FC236}">
                <a16:creationId xmlns:a16="http://schemas.microsoft.com/office/drawing/2014/main" id="{9E3E67BE-13FB-1042-BA82-3016273451BC}"/>
              </a:ext>
            </a:extLst>
          </p:cNvPr>
          <p:cNvPicPr>
            <a:picLocks noChangeAspect="1"/>
          </p:cNvPicPr>
          <p:nvPr/>
        </p:nvPicPr>
        <p:blipFill>
          <a:blip r:embed="rId4"/>
          <a:stretch>
            <a:fillRect/>
          </a:stretch>
        </p:blipFill>
        <p:spPr>
          <a:xfrm>
            <a:off x="4922233" y="56162"/>
            <a:ext cx="266751" cy="266751"/>
          </a:xfrm>
          <a:prstGeom prst="rect">
            <a:avLst/>
          </a:prstGeom>
        </p:spPr>
      </p:pic>
      <p:sp>
        <p:nvSpPr>
          <p:cNvPr id="8" name="Title 1">
            <a:extLst>
              <a:ext uri="{FF2B5EF4-FFF2-40B4-BE49-F238E27FC236}">
                <a16:creationId xmlns:a16="http://schemas.microsoft.com/office/drawing/2014/main" id="{EBB44887-322C-3E4A-8F19-DA87B1802842}"/>
              </a:ext>
            </a:extLst>
          </p:cNvPr>
          <p:cNvSpPr txBox="1">
            <a:spLocks/>
          </p:cNvSpPr>
          <p:nvPr/>
        </p:nvSpPr>
        <p:spPr>
          <a:xfrm>
            <a:off x="5708720" y="67631"/>
            <a:ext cx="2064251" cy="294913"/>
          </a:xfrm>
          <a:prstGeom prst="rect">
            <a:avLst/>
          </a:prstGeom>
        </p:spPr>
        <p:txBody>
          <a:bodyPr vert="horz" lIns="0" tIns="0" rIns="0" bIns="0" rtlCol="0" anchor="ctr"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IN" sz="2000" dirty="0"/>
              <a:t>Flowchart</a:t>
            </a:r>
          </a:p>
        </p:txBody>
      </p:sp>
      <p:sp>
        <p:nvSpPr>
          <p:cNvPr id="9" name="Rectangle 8">
            <a:extLst>
              <a:ext uri="{FF2B5EF4-FFF2-40B4-BE49-F238E27FC236}">
                <a16:creationId xmlns:a16="http://schemas.microsoft.com/office/drawing/2014/main" id="{AD839126-3F1F-FC4B-BA57-8D346E653FD3}"/>
              </a:ext>
            </a:extLst>
          </p:cNvPr>
          <p:cNvSpPr/>
          <p:nvPr/>
        </p:nvSpPr>
        <p:spPr>
          <a:xfrm>
            <a:off x="-1" y="36051"/>
            <a:ext cx="4680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a:extLst>
              <a:ext uri="{FF2B5EF4-FFF2-40B4-BE49-F238E27FC236}">
                <a16:creationId xmlns:a16="http://schemas.microsoft.com/office/drawing/2014/main" id="{EEBAF857-B6A1-1142-A599-92B6F3141134}"/>
              </a:ext>
            </a:extLst>
          </p:cNvPr>
          <p:cNvSpPr/>
          <p:nvPr/>
        </p:nvSpPr>
        <p:spPr>
          <a:xfrm>
            <a:off x="-1" y="176432"/>
            <a:ext cx="4680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a:extLst>
              <a:ext uri="{FF2B5EF4-FFF2-40B4-BE49-F238E27FC236}">
                <a16:creationId xmlns:a16="http://schemas.microsoft.com/office/drawing/2014/main" id="{B97ED57C-95C5-DD48-8E98-2879C90CA165}"/>
              </a:ext>
            </a:extLst>
          </p:cNvPr>
          <p:cNvSpPr/>
          <p:nvPr/>
        </p:nvSpPr>
        <p:spPr>
          <a:xfrm>
            <a:off x="7630233" y="206098"/>
            <a:ext cx="4608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Rectangle 11">
            <a:extLst>
              <a:ext uri="{FF2B5EF4-FFF2-40B4-BE49-F238E27FC236}">
                <a16:creationId xmlns:a16="http://schemas.microsoft.com/office/drawing/2014/main" id="{16DB1F01-0F26-674D-A249-18B943AF40CD}"/>
              </a:ext>
            </a:extLst>
          </p:cNvPr>
          <p:cNvSpPr/>
          <p:nvPr/>
        </p:nvSpPr>
        <p:spPr>
          <a:xfrm>
            <a:off x="7630233" y="62290"/>
            <a:ext cx="4608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 name="Rectangle 1">
            <a:extLst>
              <a:ext uri="{FF2B5EF4-FFF2-40B4-BE49-F238E27FC236}">
                <a16:creationId xmlns:a16="http://schemas.microsoft.com/office/drawing/2014/main" id="{04CFB199-F77D-2EB6-382B-84A6B437BE53}"/>
              </a:ext>
            </a:extLst>
          </p:cNvPr>
          <p:cNvSpPr/>
          <p:nvPr/>
        </p:nvSpPr>
        <p:spPr>
          <a:xfrm>
            <a:off x="904775" y="3821229"/>
            <a:ext cx="360355" cy="195310"/>
          </a:xfrm>
          <a:prstGeom prst="rect">
            <a:avLst/>
          </a:prstGeom>
          <a:solidFill>
            <a:srgbClr val="495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4" name="Rectangle 3">
            <a:extLst>
              <a:ext uri="{FF2B5EF4-FFF2-40B4-BE49-F238E27FC236}">
                <a16:creationId xmlns:a16="http://schemas.microsoft.com/office/drawing/2014/main" id="{B7F60645-EADA-3FAA-4879-56D7B7C7C5B0}"/>
              </a:ext>
            </a:extLst>
          </p:cNvPr>
          <p:cNvSpPr/>
          <p:nvPr/>
        </p:nvSpPr>
        <p:spPr>
          <a:xfrm>
            <a:off x="901986" y="4125280"/>
            <a:ext cx="360355" cy="195310"/>
          </a:xfrm>
          <a:prstGeom prst="rect">
            <a:avLst/>
          </a:prstGeom>
          <a:solidFill>
            <a:srgbClr val="9ADE5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5" name="Rectangle 4">
            <a:extLst>
              <a:ext uri="{FF2B5EF4-FFF2-40B4-BE49-F238E27FC236}">
                <a16:creationId xmlns:a16="http://schemas.microsoft.com/office/drawing/2014/main" id="{01EE3BEE-6061-59E4-615F-D87769F6B897}"/>
              </a:ext>
            </a:extLst>
          </p:cNvPr>
          <p:cNvSpPr/>
          <p:nvPr/>
        </p:nvSpPr>
        <p:spPr>
          <a:xfrm>
            <a:off x="904775" y="4429331"/>
            <a:ext cx="360355" cy="195310"/>
          </a:xfrm>
          <a:prstGeom prst="rect">
            <a:avLst/>
          </a:prstGeom>
          <a:solidFill>
            <a:srgbClr val="FFCCC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5">
            <a:extLst>
              <a:ext uri="{FF2B5EF4-FFF2-40B4-BE49-F238E27FC236}">
                <a16:creationId xmlns:a16="http://schemas.microsoft.com/office/drawing/2014/main" id="{A67E45FE-3270-1DE8-7B37-4ED0A223BA4C}"/>
              </a:ext>
            </a:extLst>
          </p:cNvPr>
          <p:cNvSpPr/>
          <p:nvPr/>
        </p:nvSpPr>
        <p:spPr>
          <a:xfrm>
            <a:off x="901986" y="4733382"/>
            <a:ext cx="360355" cy="195310"/>
          </a:xfrm>
          <a:prstGeom prst="rect">
            <a:avLst/>
          </a:prstGeom>
          <a:solidFill>
            <a:srgbClr val="FFD21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4" name="TextBox 13">
            <a:extLst>
              <a:ext uri="{FF2B5EF4-FFF2-40B4-BE49-F238E27FC236}">
                <a16:creationId xmlns:a16="http://schemas.microsoft.com/office/drawing/2014/main" id="{2FE9DBB8-7484-797A-EA5F-FEB728E05DFA}"/>
              </a:ext>
            </a:extLst>
          </p:cNvPr>
          <p:cNvSpPr txBox="1"/>
          <p:nvPr/>
        </p:nvSpPr>
        <p:spPr>
          <a:xfrm>
            <a:off x="1416694" y="3821229"/>
            <a:ext cx="1656705" cy="195310"/>
          </a:xfrm>
          <a:prstGeom prst="rect">
            <a:avLst/>
          </a:prstGeom>
          <a:noFill/>
        </p:spPr>
        <p:txBody>
          <a:bodyPr wrap="square" lIns="0" tIns="36576" rIns="0" bIns="0" rtlCol="0">
            <a:spAutoFit/>
          </a:bodyPr>
          <a:lstStyle/>
          <a:p>
            <a:pPr marL="356616" indent="-356616">
              <a:lnSpc>
                <a:spcPct val="85000"/>
              </a:lnSpc>
              <a:spcAft>
                <a:spcPts val="600"/>
              </a:spcAft>
              <a:buClr>
                <a:schemeClr val="accent2"/>
              </a:buClr>
              <a:buSzPct val="70000"/>
              <a:buFont typeface="Arial" pitchFamily="34" charset="0"/>
              <a:buChar char="►"/>
            </a:pPr>
            <a:r>
              <a:rPr lang="en-US" sz="1200" dirty="0">
                <a:solidFill>
                  <a:schemeClr val="bg1"/>
                </a:solidFill>
              </a:rPr>
              <a:t>First Screen of App</a:t>
            </a:r>
            <a:endParaRPr lang="en-IN" sz="1200" dirty="0" err="1">
              <a:solidFill>
                <a:schemeClr val="bg1"/>
              </a:solidFill>
            </a:endParaRPr>
          </a:p>
        </p:txBody>
      </p:sp>
      <p:sp>
        <p:nvSpPr>
          <p:cNvPr id="17" name="TextBox 16">
            <a:extLst>
              <a:ext uri="{FF2B5EF4-FFF2-40B4-BE49-F238E27FC236}">
                <a16:creationId xmlns:a16="http://schemas.microsoft.com/office/drawing/2014/main" id="{9292443E-CBEB-0909-2D8B-7AE83DBAB28A}"/>
              </a:ext>
            </a:extLst>
          </p:cNvPr>
          <p:cNvSpPr txBox="1"/>
          <p:nvPr/>
        </p:nvSpPr>
        <p:spPr>
          <a:xfrm>
            <a:off x="1416694" y="4125280"/>
            <a:ext cx="2105440" cy="195310"/>
          </a:xfrm>
          <a:prstGeom prst="rect">
            <a:avLst/>
          </a:prstGeom>
          <a:noFill/>
        </p:spPr>
        <p:txBody>
          <a:bodyPr wrap="square" lIns="0" tIns="36576" rIns="0" bIns="0" rtlCol="0">
            <a:spAutoFit/>
          </a:bodyPr>
          <a:lstStyle/>
          <a:p>
            <a:pPr marL="356616" indent="-356616">
              <a:lnSpc>
                <a:spcPct val="85000"/>
              </a:lnSpc>
              <a:spcAft>
                <a:spcPts val="600"/>
              </a:spcAft>
              <a:buClr>
                <a:schemeClr val="accent2"/>
              </a:buClr>
              <a:buSzPct val="70000"/>
              <a:buFont typeface="Arial" pitchFamily="34" charset="0"/>
              <a:buChar char="►"/>
            </a:pPr>
            <a:r>
              <a:rPr lang="en-US" sz="1200" dirty="0">
                <a:solidFill>
                  <a:schemeClr val="bg1"/>
                </a:solidFill>
              </a:rPr>
              <a:t>Second Connecting Screen</a:t>
            </a:r>
            <a:endParaRPr lang="en-IN" sz="1200" dirty="0" err="1">
              <a:solidFill>
                <a:schemeClr val="bg1"/>
              </a:solidFill>
            </a:endParaRPr>
          </a:p>
        </p:txBody>
      </p:sp>
      <p:sp>
        <p:nvSpPr>
          <p:cNvPr id="18" name="TextBox 17">
            <a:extLst>
              <a:ext uri="{FF2B5EF4-FFF2-40B4-BE49-F238E27FC236}">
                <a16:creationId xmlns:a16="http://schemas.microsoft.com/office/drawing/2014/main" id="{6D9C636E-1DAC-9712-6664-4551CDE8A60B}"/>
              </a:ext>
            </a:extLst>
          </p:cNvPr>
          <p:cNvSpPr txBox="1"/>
          <p:nvPr/>
        </p:nvSpPr>
        <p:spPr>
          <a:xfrm>
            <a:off x="1416694" y="4434337"/>
            <a:ext cx="3381833" cy="195310"/>
          </a:xfrm>
          <a:prstGeom prst="rect">
            <a:avLst/>
          </a:prstGeom>
          <a:noFill/>
        </p:spPr>
        <p:txBody>
          <a:bodyPr wrap="square" lIns="0" tIns="36576" rIns="0" bIns="0" rtlCol="0">
            <a:spAutoFit/>
          </a:bodyPr>
          <a:lstStyle/>
          <a:p>
            <a:pPr marL="356616" indent="-356616">
              <a:lnSpc>
                <a:spcPct val="85000"/>
              </a:lnSpc>
              <a:spcAft>
                <a:spcPts val="600"/>
              </a:spcAft>
              <a:buClr>
                <a:schemeClr val="accent2"/>
              </a:buClr>
              <a:buSzPct val="70000"/>
              <a:buFont typeface="Arial" pitchFamily="34" charset="0"/>
              <a:buChar char="►"/>
            </a:pPr>
            <a:r>
              <a:rPr lang="en-US" sz="1200" dirty="0">
                <a:solidFill>
                  <a:schemeClr val="bg1"/>
                </a:solidFill>
              </a:rPr>
              <a:t>Features available below Play screen of an App</a:t>
            </a:r>
            <a:endParaRPr lang="en-IN" sz="1200" dirty="0" err="1">
              <a:solidFill>
                <a:schemeClr val="bg1"/>
              </a:solidFill>
            </a:endParaRPr>
          </a:p>
        </p:txBody>
      </p:sp>
      <p:sp>
        <p:nvSpPr>
          <p:cNvPr id="19" name="TextBox 18">
            <a:extLst>
              <a:ext uri="{FF2B5EF4-FFF2-40B4-BE49-F238E27FC236}">
                <a16:creationId xmlns:a16="http://schemas.microsoft.com/office/drawing/2014/main" id="{A4328D06-DEC4-8F25-3589-3B4104C96F79}"/>
              </a:ext>
            </a:extLst>
          </p:cNvPr>
          <p:cNvSpPr txBox="1"/>
          <p:nvPr/>
        </p:nvSpPr>
        <p:spPr>
          <a:xfrm>
            <a:off x="1416694" y="4733382"/>
            <a:ext cx="2647306" cy="195310"/>
          </a:xfrm>
          <a:prstGeom prst="rect">
            <a:avLst/>
          </a:prstGeom>
          <a:noFill/>
        </p:spPr>
        <p:txBody>
          <a:bodyPr wrap="square" lIns="0" tIns="36576" rIns="0" bIns="0" rtlCol="0">
            <a:spAutoFit/>
          </a:bodyPr>
          <a:lstStyle/>
          <a:p>
            <a:pPr marL="356616" indent="-356616">
              <a:lnSpc>
                <a:spcPct val="85000"/>
              </a:lnSpc>
              <a:spcAft>
                <a:spcPts val="600"/>
              </a:spcAft>
              <a:buClr>
                <a:schemeClr val="accent2"/>
              </a:buClr>
              <a:buSzPct val="70000"/>
              <a:buFont typeface="Arial" pitchFamily="34" charset="0"/>
              <a:buChar char="►"/>
            </a:pPr>
            <a:r>
              <a:rPr lang="en-US" sz="1200" dirty="0">
                <a:solidFill>
                  <a:schemeClr val="bg1"/>
                </a:solidFill>
              </a:rPr>
              <a:t>Last stage of Settings and new Login</a:t>
            </a:r>
            <a:endParaRPr lang="en-IN" sz="1200" dirty="0" err="1">
              <a:solidFill>
                <a:schemeClr val="bg1"/>
              </a:solidFill>
            </a:endParaRPr>
          </a:p>
        </p:txBody>
      </p:sp>
      <p:sp>
        <p:nvSpPr>
          <p:cNvPr id="20" name="Rectangle 19">
            <a:extLst>
              <a:ext uri="{FF2B5EF4-FFF2-40B4-BE49-F238E27FC236}">
                <a16:creationId xmlns:a16="http://schemas.microsoft.com/office/drawing/2014/main" id="{5F99D938-0416-0040-F3C8-F1783E2282C2}"/>
              </a:ext>
            </a:extLst>
          </p:cNvPr>
          <p:cNvSpPr/>
          <p:nvPr/>
        </p:nvSpPr>
        <p:spPr>
          <a:xfrm>
            <a:off x="904775" y="5037433"/>
            <a:ext cx="360355" cy="195310"/>
          </a:xfrm>
          <a:prstGeom prst="rect">
            <a:avLst/>
          </a:prstGeom>
          <a:solidFill>
            <a:srgbClr val="FF4F2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2" name="TextBox 21">
            <a:extLst>
              <a:ext uri="{FF2B5EF4-FFF2-40B4-BE49-F238E27FC236}">
                <a16:creationId xmlns:a16="http://schemas.microsoft.com/office/drawing/2014/main" id="{09763E3B-866F-AB00-D5FF-2F8D76AF9AAD}"/>
              </a:ext>
            </a:extLst>
          </p:cNvPr>
          <p:cNvSpPr txBox="1"/>
          <p:nvPr/>
        </p:nvSpPr>
        <p:spPr>
          <a:xfrm>
            <a:off x="1416693" y="5037433"/>
            <a:ext cx="2520307" cy="195310"/>
          </a:xfrm>
          <a:prstGeom prst="rect">
            <a:avLst/>
          </a:prstGeom>
          <a:noFill/>
        </p:spPr>
        <p:txBody>
          <a:bodyPr wrap="square" lIns="0" tIns="36576" rIns="0" bIns="0" rtlCol="0">
            <a:spAutoFit/>
          </a:bodyPr>
          <a:lstStyle/>
          <a:p>
            <a:pPr marL="356616" indent="-356616">
              <a:lnSpc>
                <a:spcPct val="85000"/>
              </a:lnSpc>
              <a:spcAft>
                <a:spcPts val="600"/>
              </a:spcAft>
              <a:buClr>
                <a:schemeClr val="accent2"/>
              </a:buClr>
              <a:buSzPct val="70000"/>
              <a:buFont typeface="Arial" pitchFamily="34" charset="0"/>
              <a:buChar char="►"/>
            </a:pPr>
            <a:r>
              <a:rPr lang="en-US" sz="1200" dirty="0">
                <a:solidFill>
                  <a:schemeClr val="bg1"/>
                </a:solidFill>
              </a:rPr>
              <a:t>Play Screen of Learning Video</a:t>
            </a:r>
            <a:endParaRPr lang="en-IN" sz="1200" dirty="0" err="1">
              <a:solidFill>
                <a:schemeClr val="bg1"/>
              </a:solidFill>
            </a:endParaRPr>
          </a:p>
        </p:txBody>
      </p:sp>
      <p:pic>
        <p:nvPicPr>
          <p:cNvPr id="21" name="Picture 20">
            <a:extLst>
              <a:ext uri="{FF2B5EF4-FFF2-40B4-BE49-F238E27FC236}">
                <a16:creationId xmlns:a16="http://schemas.microsoft.com/office/drawing/2014/main" id="{AD264264-AB6B-7E4C-883F-449570D2D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43" y="622150"/>
            <a:ext cx="680275" cy="683746"/>
          </a:xfrm>
          <a:prstGeom prst="rect">
            <a:avLst/>
          </a:prstGeom>
        </p:spPr>
      </p:pic>
      <p:sp>
        <p:nvSpPr>
          <p:cNvPr id="29" name="TextBox 28">
            <a:extLst>
              <a:ext uri="{FF2B5EF4-FFF2-40B4-BE49-F238E27FC236}">
                <a16:creationId xmlns:a16="http://schemas.microsoft.com/office/drawing/2014/main" id="{2E7B90D9-24E3-13B0-5675-624440968448}"/>
              </a:ext>
            </a:extLst>
          </p:cNvPr>
          <p:cNvSpPr txBox="1"/>
          <p:nvPr/>
        </p:nvSpPr>
        <p:spPr>
          <a:xfrm>
            <a:off x="272419" y="1303347"/>
            <a:ext cx="1130937" cy="19531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tx2"/>
                </a:solidFill>
              </a:rPr>
              <a:t>          Ed</a:t>
            </a:r>
            <a:r>
              <a:rPr lang="en-US" sz="1200" dirty="0">
                <a:solidFill>
                  <a:schemeClr val="bg1"/>
                </a:solidFill>
              </a:rPr>
              <a:t>Ninja</a:t>
            </a:r>
            <a:endParaRPr lang="en-IN" sz="1200" dirty="0" err="1">
              <a:solidFill>
                <a:schemeClr val="bg1"/>
              </a:solidFill>
            </a:endParaRPr>
          </a:p>
        </p:txBody>
      </p:sp>
      <p:sp>
        <p:nvSpPr>
          <p:cNvPr id="23" name="Rectangle 22">
            <a:extLst>
              <a:ext uri="{FF2B5EF4-FFF2-40B4-BE49-F238E27FC236}">
                <a16:creationId xmlns:a16="http://schemas.microsoft.com/office/drawing/2014/main" id="{700D0E8F-B904-3F43-9CEB-C4A487C97CE7}"/>
              </a:ext>
            </a:extLst>
          </p:cNvPr>
          <p:cNvSpPr/>
          <p:nvPr/>
        </p:nvSpPr>
        <p:spPr>
          <a:xfrm>
            <a:off x="10972212" y="5942343"/>
            <a:ext cx="695459" cy="350205"/>
          </a:xfrm>
          <a:prstGeom prst="rect">
            <a:avLst/>
          </a:prstGeom>
          <a:solidFill>
            <a:srgbClr val="6D6D8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396895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61E499A-DFF8-334F-94D0-03B282AD7437}"/>
              </a:ext>
            </a:extLst>
          </p:cNvPr>
          <p:cNvSpPr/>
          <p:nvPr/>
        </p:nvSpPr>
        <p:spPr>
          <a:xfrm>
            <a:off x="4798526" y="-16983"/>
            <a:ext cx="2683180" cy="449261"/>
          </a:xfrm>
          <a:prstGeom prst="rect">
            <a:avLst/>
          </a:prstGeom>
          <a:solidFill>
            <a:srgbClr val="6D6D85"/>
          </a:solidFill>
          <a:ln w="9525">
            <a:solidFill>
              <a:schemeClr val="tx2"/>
            </a:solidFill>
          </a:ln>
          <a:effectLst>
            <a:glow rad="101600">
              <a:schemeClr val="accent6">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3" name="TextBox 2">
            <a:extLst>
              <a:ext uri="{FF2B5EF4-FFF2-40B4-BE49-F238E27FC236}">
                <a16:creationId xmlns:a16="http://schemas.microsoft.com/office/drawing/2014/main" id="{76D03177-1320-AF4C-AB55-9FC58B19E250}"/>
              </a:ext>
            </a:extLst>
          </p:cNvPr>
          <p:cNvSpPr txBox="1"/>
          <p:nvPr/>
        </p:nvSpPr>
        <p:spPr>
          <a:xfrm>
            <a:off x="1236518" y="6504709"/>
            <a:ext cx="360355" cy="195310"/>
          </a:xfrm>
          <a:prstGeom prst="rect">
            <a:avLst/>
          </a:prstGeom>
          <a:noFill/>
        </p:spPr>
        <p:txBody>
          <a:bodyPr wrap="none" lIns="0" tIns="36576" rIns="0" bIns="0" rtlCol="0">
            <a:spAutoFit/>
          </a:bodyPr>
          <a:lstStyle/>
          <a:p>
            <a:pPr marL="356616" indent="-356616">
              <a:lnSpc>
                <a:spcPct val="85000"/>
              </a:lnSpc>
              <a:spcAft>
                <a:spcPts val="600"/>
              </a:spcAft>
              <a:buClr>
                <a:schemeClr val="accent2"/>
              </a:buClr>
              <a:buSzPct val="70000"/>
              <a:buFont typeface="Arial" pitchFamily="34" charset="0"/>
              <a:buChar char="►"/>
            </a:pPr>
            <a:endParaRPr lang="en-US" sz="1200" dirty="0" err="1">
              <a:solidFill>
                <a:schemeClr val="bg1"/>
              </a:solidFill>
            </a:endParaRPr>
          </a:p>
        </p:txBody>
      </p:sp>
      <p:sp>
        <p:nvSpPr>
          <p:cNvPr id="8" name="Title 1">
            <a:extLst>
              <a:ext uri="{FF2B5EF4-FFF2-40B4-BE49-F238E27FC236}">
                <a16:creationId xmlns:a16="http://schemas.microsoft.com/office/drawing/2014/main" id="{EBB44887-322C-3E4A-8F19-DA87B1802842}"/>
              </a:ext>
            </a:extLst>
          </p:cNvPr>
          <p:cNvSpPr txBox="1">
            <a:spLocks/>
          </p:cNvSpPr>
          <p:nvPr/>
        </p:nvSpPr>
        <p:spPr>
          <a:xfrm>
            <a:off x="5136609" y="-86053"/>
            <a:ext cx="2292722" cy="584302"/>
          </a:xfrm>
          <a:prstGeom prst="rect">
            <a:avLst/>
          </a:prstGeom>
        </p:spPr>
        <p:txBody>
          <a:bodyPr vert="horz" lIns="0" tIns="0" rIns="0" bIns="0" rtlCol="0" anchor="ctr"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IN" sz="2000" dirty="0"/>
              <a:t>Architectural Diagram</a:t>
            </a:r>
          </a:p>
        </p:txBody>
      </p:sp>
      <p:sp>
        <p:nvSpPr>
          <p:cNvPr id="9" name="Rectangle 8">
            <a:extLst>
              <a:ext uri="{FF2B5EF4-FFF2-40B4-BE49-F238E27FC236}">
                <a16:creationId xmlns:a16="http://schemas.microsoft.com/office/drawing/2014/main" id="{AD839126-3F1F-FC4B-BA57-8D346E653FD3}"/>
              </a:ext>
            </a:extLst>
          </p:cNvPr>
          <p:cNvSpPr/>
          <p:nvPr/>
        </p:nvSpPr>
        <p:spPr>
          <a:xfrm>
            <a:off x="-1" y="36051"/>
            <a:ext cx="4680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Rectangle 9">
            <a:extLst>
              <a:ext uri="{FF2B5EF4-FFF2-40B4-BE49-F238E27FC236}">
                <a16:creationId xmlns:a16="http://schemas.microsoft.com/office/drawing/2014/main" id="{EEBAF857-B6A1-1142-A599-92B6F3141134}"/>
              </a:ext>
            </a:extLst>
          </p:cNvPr>
          <p:cNvSpPr/>
          <p:nvPr/>
        </p:nvSpPr>
        <p:spPr>
          <a:xfrm>
            <a:off x="-1" y="176432"/>
            <a:ext cx="4680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1" name="Rectangle 10">
            <a:extLst>
              <a:ext uri="{FF2B5EF4-FFF2-40B4-BE49-F238E27FC236}">
                <a16:creationId xmlns:a16="http://schemas.microsoft.com/office/drawing/2014/main" id="{B97ED57C-95C5-DD48-8E98-2879C90CA165}"/>
              </a:ext>
            </a:extLst>
          </p:cNvPr>
          <p:cNvSpPr/>
          <p:nvPr/>
        </p:nvSpPr>
        <p:spPr>
          <a:xfrm>
            <a:off x="7630233" y="206098"/>
            <a:ext cx="4608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Rectangle 11">
            <a:extLst>
              <a:ext uri="{FF2B5EF4-FFF2-40B4-BE49-F238E27FC236}">
                <a16:creationId xmlns:a16="http://schemas.microsoft.com/office/drawing/2014/main" id="{16DB1F01-0F26-674D-A249-18B943AF40CD}"/>
              </a:ext>
            </a:extLst>
          </p:cNvPr>
          <p:cNvSpPr/>
          <p:nvPr/>
        </p:nvSpPr>
        <p:spPr>
          <a:xfrm>
            <a:off x="7630233" y="62290"/>
            <a:ext cx="4608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4" name="Picture 3">
            <a:extLst>
              <a:ext uri="{FF2B5EF4-FFF2-40B4-BE49-F238E27FC236}">
                <a16:creationId xmlns:a16="http://schemas.microsoft.com/office/drawing/2014/main" id="{22A84253-1319-D5FF-B63C-454DEC0253A1}"/>
              </a:ext>
            </a:extLst>
          </p:cNvPr>
          <p:cNvPicPr>
            <a:picLocks noChangeAspect="1"/>
          </p:cNvPicPr>
          <p:nvPr/>
        </p:nvPicPr>
        <p:blipFill>
          <a:blip r:embed="rId3"/>
          <a:stretch>
            <a:fillRect/>
          </a:stretch>
        </p:blipFill>
        <p:spPr>
          <a:xfrm>
            <a:off x="4860976" y="77501"/>
            <a:ext cx="223259" cy="223259"/>
          </a:xfrm>
          <a:prstGeom prst="rect">
            <a:avLst/>
          </a:prstGeom>
        </p:spPr>
      </p:pic>
      <p:sp>
        <p:nvSpPr>
          <p:cNvPr id="5" name="Rectangle: Rounded Corners 4">
            <a:extLst>
              <a:ext uri="{FF2B5EF4-FFF2-40B4-BE49-F238E27FC236}">
                <a16:creationId xmlns:a16="http://schemas.microsoft.com/office/drawing/2014/main" id="{8CF9FAAE-4509-89F3-0CC3-651B83C2EB31}"/>
              </a:ext>
            </a:extLst>
          </p:cNvPr>
          <p:cNvSpPr/>
          <p:nvPr/>
        </p:nvSpPr>
        <p:spPr>
          <a:xfrm>
            <a:off x="374466" y="546072"/>
            <a:ext cx="1733005" cy="313508"/>
          </a:xfrm>
          <a:prstGeom prst="roundRect">
            <a:avLst/>
          </a:prstGeom>
          <a:solidFill>
            <a:schemeClr val="tx1">
              <a:lumMod val="60000"/>
              <a:lumOff val="40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TextBox 5">
            <a:extLst>
              <a:ext uri="{FF2B5EF4-FFF2-40B4-BE49-F238E27FC236}">
                <a16:creationId xmlns:a16="http://schemas.microsoft.com/office/drawing/2014/main" id="{BB395E8C-E783-6AA8-1C77-74BB3D08A9CE}"/>
              </a:ext>
            </a:extLst>
          </p:cNvPr>
          <p:cNvSpPr txBox="1"/>
          <p:nvPr/>
        </p:nvSpPr>
        <p:spPr>
          <a:xfrm>
            <a:off x="326470" y="587753"/>
            <a:ext cx="1733006"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rPr>
              <a:t>Login Screen </a:t>
            </a:r>
            <a:endParaRPr lang="en-IN" sz="1200" dirty="0" err="1">
              <a:solidFill>
                <a:schemeClr val="bg1"/>
              </a:solidFill>
            </a:endParaRPr>
          </a:p>
        </p:txBody>
      </p:sp>
      <p:pic>
        <p:nvPicPr>
          <p:cNvPr id="19" name="Picture 18">
            <a:extLst>
              <a:ext uri="{FF2B5EF4-FFF2-40B4-BE49-F238E27FC236}">
                <a16:creationId xmlns:a16="http://schemas.microsoft.com/office/drawing/2014/main" id="{0C494E6C-5169-2ECB-0B37-7DB2FC4B8572}"/>
              </a:ext>
            </a:extLst>
          </p:cNvPr>
          <p:cNvPicPr>
            <a:picLocks noChangeAspect="1"/>
          </p:cNvPicPr>
          <p:nvPr/>
        </p:nvPicPr>
        <p:blipFill>
          <a:blip r:embed="rId4"/>
          <a:stretch>
            <a:fillRect/>
          </a:stretch>
        </p:blipFill>
        <p:spPr>
          <a:xfrm>
            <a:off x="374465" y="942545"/>
            <a:ext cx="1733005" cy="3749446"/>
          </a:xfrm>
          <a:prstGeom prst="rect">
            <a:avLst/>
          </a:prstGeom>
        </p:spPr>
      </p:pic>
      <p:sp>
        <p:nvSpPr>
          <p:cNvPr id="20" name="Rectangle: Rounded Corners 19">
            <a:extLst>
              <a:ext uri="{FF2B5EF4-FFF2-40B4-BE49-F238E27FC236}">
                <a16:creationId xmlns:a16="http://schemas.microsoft.com/office/drawing/2014/main" id="{310D083F-465D-AA8D-CDA2-79925F9F78E0}"/>
              </a:ext>
            </a:extLst>
          </p:cNvPr>
          <p:cNvSpPr/>
          <p:nvPr/>
        </p:nvSpPr>
        <p:spPr>
          <a:xfrm>
            <a:off x="5244872" y="559136"/>
            <a:ext cx="1733005" cy="313508"/>
          </a:xfrm>
          <a:prstGeom prst="roundRect">
            <a:avLst/>
          </a:prstGeom>
          <a:solidFill>
            <a:schemeClr val="tx1">
              <a:lumMod val="60000"/>
              <a:lumOff val="40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1" name="TextBox 20">
            <a:extLst>
              <a:ext uri="{FF2B5EF4-FFF2-40B4-BE49-F238E27FC236}">
                <a16:creationId xmlns:a16="http://schemas.microsoft.com/office/drawing/2014/main" id="{DD2CC99B-E1A3-05A8-7144-A8D3DDD69F7B}"/>
              </a:ext>
            </a:extLst>
          </p:cNvPr>
          <p:cNvSpPr txBox="1"/>
          <p:nvPr/>
        </p:nvSpPr>
        <p:spPr>
          <a:xfrm>
            <a:off x="5196876" y="600817"/>
            <a:ext cx="1733006"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rPr>
              <a:t>Mind Maps </a:t>
            </a:r>
            <a:endParaRPr lang="en-IN" sz="1200" dirty="0" err="1">
              <a:solidFill>
                <a:schemeClr val="bg1"/>
              </a:solidFill>
            </a:endParaRPr>
          </a:p>
        </p:txBody>
      </p:sp>
      <p:sp>
        <p:nvSpPr>
          <p:cNvPr id="22" name="Rectangle: Rounded Corners 21">
            <a:extLst>
              <a:ext uri="{FF2B5EF4-FFF2-40B4-BE49-F238E27FC236}">
                <a16:creationId xmlns:a16="http://schemas.microsoft.com/office/drawing/2014/main" id="{A697631A-9F14-9621-E856-45A408D5528F}"/>
              </a:ext>
            </a:extLst>
          </p:cNvPr>
          <p:cNvSpPr/>
          <p:nvPr/>
        </p:nvSpPr>
        <p:spPr>
          <a:xfrm>
            <a:off x="7733325" y="546072"/>
            <a:ext cx="1733005" cy="313508"/>
          </a:xfrm>
          <a:prstGeom prst="roundRect">
            <a:avLst/>
          </a:prstGeom>
          <a:solidFill>
            <a:schemeClr val="tx1">
              <a:lumMod val="60000"/>
              <a:lumOff val="40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3" name="TextBox 22">
            <a:extLst>
              <a:ext uri="{FF2B5EF4-FFF2-40B4-BE49-F238E27FC236}">
                <a16:creationId xmlns:a16="http://schemas.microsoft.com/office/drawing/2014/main" id="{109C1C06-3F7E-E650-0226-41CE80116E66}"/>
              </a:ext>
            </a:extLst>
          </p:cNvPr>
          <p:cNvSpPr txBox="1"/>
          <p:nvPr/>
        </p:nvSpPr>
        <p:spPr>
          <a:xfrm>
            <a:off x="7685329" y="587753"/>
            <a:ext cx="1733006"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rPr>
              <a:t>Analogies</a:t>
            </a:r>
            <a:endParaRPr lang="en-IN" sz="1200" dirty="0" err="1">
              <a:solidFill>
                <a:schemeClr val="bg1"/>
              </a:solidFill>
            </a:endParaRPr>
          </a:p>
        </p:txBody>
      </p:sp>
      <p:sp>
        <p:nvSpPr>
          <p:cNvPr id="24" name="Rectangle: Rounded Corners 23">
            <a:extLst>
              <a:ext uri="{FF2B5EF4-FFF2-40B4-BE49-F238E27FC236}">
                <a16:creationId xmlns:a16="http://schemas.microsoft.com/office/drawing/2014/main" id="{D4590DA6-8108-D1E6-5470-B4863D0D9D25}"/>
              </a:ext>
            </a:extLst>
          </p:cNvPr>
          <p:cNvSpPr/>
          <p:nvPr/>
        </p:nvSpPr>
        <p:spPr>
          <a:xfrm>
            <a:off x="10173903" y="546072"/>
            <a:ext cx="1733005" cy="313508"/>
          </a:xfrm>
          <a:prstGeom prst="roundRect">
            <a:avLst/>
          </a:prstGeom>
          <a:solidFill>
            <a:schemeClr val="tx1">
              <a:lumMod val="60000"/>
              <a:lumOff val="40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5" name="TextBox 24">
            <a:extLst>
              <a:ext uri="{FF2B5EF4-FFF2-40B4-BE49-F238E27FC236}">
                <a16:creationId xmlns:a16="http://schemas.microsoft.com/office/drawing/2014/main" id="{7076DB2D-427E-190D-EC65-48094817ECBE}"/>
              </a:ext>
            </a:extLst>
          </p:cNvPr>
          <p:cNvSpPr txBox="1"/>
          <p:nvPr/>
        </p:nvSpPr>
        <p:spPr>
          <a:xfrm>
            <a:off x="10125907" y="587753"/>
            <a:ext cx="1733006"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rPr>
              <a:t>Feedback </a:t>
            </a:r>
            <a:endParaRPr lang="en-IN" sz="1200" dirty="0" err="1">
              <a:solidFill>
                <a:schemeClr val="bg1"/>
              </a:solidFill>
            </a:endParaRPr>
          </a:p>
        </p:txBody>
      </p:sp>
      <p:pic>
        <p:nvPicPr>
          <p:cNvPr id="27" name="Picture 26">
            <a:extLst>
              <a:ext uri="{FF2B5EF4-FFF2-40B4-BE49-F238E27FC236}">
                <a16:creationId xmlns:a16="http://schemas.microsoft.com/office/drawing/2014/main" id="{6F695533-FE42-0855-9E16-7825220AFEC9}"/>
              </a:ext>
            </a:extLst>
          </p:cNvPr>
          <p:cNvPicPr>
            <a:picLocks noChangeAspect="1"/>
          </p:cNvPicPr>
          <p:nvPr/>
        </p:nvPicPr>
        <p:blipFill>
          <a:blip r:embed="rId5"/>
          <a:stretch>
            <a:fillRect/>
          </a:stretch>
        </p:blipFill>
        <p:spPr>
          <a:xfrm>
            <a:off x="5244872" y="942545"/>
            <a:ext cx="1733005" cy="3749446"/>
          </a:xfrm>
          <a:prstGeom prst="rect">
            <a:avLst/>
          </a:prstGeom>
        </p:spPr>
      </p:pic>
      <p:pic>
        <p:nvPicPr>
          <p:cNvPr id="31" name="Picture 30">
            <a:extLst>
              <a:ext uri="{FF2B5EF4-FFF2-40B4-BE49-F238E27FC236}">
                <a16:creationId xmlns:a16="http://schemas.microsoft.com/office/drawing/2014/main" id="{71531D99-7245-690F-565E-DEC27547AE86}"/>
              </a:ext>
            </a:extLst>
          </p:cNvPr>
          <p:cNvPicPr>
            <a:picLocks noChangeAspect="1"/>
          </p:cNvPicPr>
          <p:nvPr/>
        </p:nvPicPr>
        <p:blipFill>
          <a:blip r:embed="rId6"/>
          <a:stretch>
            <a:fillRect/>
          </a:stretch>
        </p:blipFill>
        <p:spPr>
          <a:xfrm>
            <a:off x="7733326" y="942545"/>
            <a:ext cx="1733006" cy="3749446"/>
          </a:xfrm>
          <a:prstGeom prst="rect">
            <a:avLst/>
          </a:prstGeom>
        </p:spPr>
      </p:pic>
      <p:pic>
        <p:nvPicPr>
          <p:cNvPr id="33" name="Picture 32">
            <a:extLst>
              <a:ext uri="{FF2B5EF4-FFF2-40B4-BE49-F238E27FC236}">
                <a16:creationId xmlns:a16="http://schemas.microsoft.com/office/drawing/2014/main" id="{19BF63F1-BEA1-CAAF-1FE7-17F7CAFDF226}"/>
              </a:ext>
            </a:extLst>
          </p:cNvPr>
          <p:cNvPicPr>
            <a:picLocks noChangeAspect="1"/>
          </p:cNvPicPr>
          <p:nvPr/>
        </p:nvPicPr>
        <p:blipFill>
          <a:blip r:embed="rId7"/>
          <a:stretch>
            <a:fillRect/>
          </a:stretch>
        </p:blipFill>
        <p:spPr>
          <a:xfrm>
            <a:off x="10173903" y="942546"/>
            <a:ext cx="1733005" cy="3749446"/>
          </a:xfrm>
          <a:prstGeom prst="rect">
            <a:avLst/>
          </a:prstGeom>
        </p:spPr>
      </p:pic>
      <p:sp>
        <p:nvSpPr>
          <p:cNvPr id="34" name="Rectangle: Rounded Corners 33">
            <a:extLst>
              <a:ext uri="{FF2B5EF4-FFF2-40B4-BE49-F238E27FC236}">
                <a16:creationId xmlns:a16="http://schemas.microsoft.com/office/drawing/2014/main" id="{E66FE7C3-D542-B163-2DCD-83952F04FA83}"/>
              </a:ext>
            </a:extLst>
          </p:cNvPr>
          <p:cNvSpPr/>
          <p:nvPr/>
        </p:nvSpPr>
        <p:spPr>
          <a:xfrm>
            <a:off x="2807444" y="545997"/>
            <a:ext cx="1733005" cy="313508"/>
          </a:xfrm>
          <a:prstGeom prst="roundRect">
            <a:avLst/>
          </a:prstGeom>
          <a:solidFill>
            <a:schemeClr val="tx1">
              <a:lumMod val="60000"/>
              <a:lumOff val="40000"/>
            </a:schemeClr>
          </a:solidFill>
          <a:ln w="95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35" name="TextBox 34">
            <a:extLst>
              <a:ext uri="{FF2B5EF4-FFF2-40B4-BE49-F238E27FC236}">
                <a16:creationId xmlns:a16="http://schemas.microsoft.com/office/drawing/2014/main" id="{09538ED2-50D9-2039-FDE6-39AC03701EF7}"/>
              </a:ext>
            </a:extLst>
          </p:cNvPr>
          <p:cNvSpPr txBox="1"/>
          <p:nvPr/>
        </p:nvSpPr>
        <p:spPr>
          <a:xfrm>
            <a:off x="2759448" y="587678"/>
            <a:ext cx="1733006" cy="19531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rPr>
              <a:t>Recommendations</a:t>
            </a:r>
            <a:endParaRPr lang="en-IN" sz="1200" dirty="0" err="1">
              <a:solidFill>
                <a:schemeClr val="bg1"/>
              </a:solidFill>
            </a:endParaRPr>
          </a:p>
        </p:txBody>
      </p:sp>
      <p:pic>
        <p:nvPicPr>
          <p:cNvPr id="37" name="Picture 36">
            <a:extLst>
              <a:ext uri="{FF2B5EF4-FFF2-40B4-BE49-F238E27FC236}">
                <a16:creationId xmlns:a16="http://schemas.microsoft.com/office/drawing/2014/main" id="{B898E1EB-A663-A8C8-FF88-5181E6970FBC}"/>
              </a:ext>
            </a:extLst>
          </p:cNvPr>
          <p:cNvPicPr>
            <a:picLocks noChangeAspect="1"/>
          </p:cNvPicPr>
          <p:nvPr/>
        </p:nvPicPr>
        <p:blipFill>
          <a:blip r:embed="rId8"/>
          <a:stretch>
            <a:fillRect/>
          </a:stretch>
        </p:blipFill>
        <p:spPr>
          <a:xfrm>
            <a:off x="2807444" y="942547"/>
            <a:ext cx="1733005" cy="3749445"/>
          </a:xfrm>
          <a:prstGeom prst="rect">
            <a:avLst/>
          </a:prstGeom>
        </p:spPr>
      </p:pic>
      <p:sp>
        <p:nvSpPr>
          <p:cNvPr id="38" name="Plaque 37">
            <a:extLst>
              <a:ext uri="{FF2B5EF4-FFF2-40B4-BE49-F238E27FC236}">
                <a16:creationId xmlns:a16="http://schemas.microsoft.com/office/drawing/2014/main" id="{1A902ACF-C30C-FC53-EC66-CB9860A66C8E}"/>
              </a:ext>
            </a:extLst>
          </p:cNvPr>
          <p:cNvSpPr/>
          <p:nvPr/>
        </p:nvSpPr>
        <p:spPr>
          <a:xfrm rot="5400000">
            <a:off x="393317" y="4666536"/>
            <a:ext cx="1686401" cy="1863634"/>
          </a:xfrm>
          <a:prstGeom prst="plaque">
            <a:avLst>
              <a:gd name="adj" fmla="val 11738"/>
            </a:avLst>
          </a:prstGeom>
          <a:solidFill>
            <a:srgbClr val="002060"/>
          </a:solidFill>
          <a:ln w="19050">
            <a:solidFill>
              <a:srgbClr val="FFF505"/>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6" name="Plaque 25">
            <a:extLst>
              <a:ext uri="{FF2B5EF4-FFF2-40B4-BE49-F238E27FC236}">
                <a16:creationId xmlns:a16="http://schemas.microsoft.com/office/drawing/2014/main" id="{BE750A1D-AE8D-A947-8B13-1B8037A991A4}"/>
              </a:ext>
            </a:extLst>
          </p:cNvPr>
          <p:cNvSpPr/>
          <p:nvPr/>
        </p:nvSpPr>
        <p:spPr>
          <a:xfrm rot="5400000">
            <a:off x="5293861" y="4686341"/>
            <a:ext cx="1686401" cy="1863634"/>
          </a:xfrm>
          <a:prstGeom prst="plaque">
            <a:avLst>
              <a:gd name="adj" fmla="val 11738"/>
            </a:avLst>
          </a:prstGeom>
          <a:solidFill>
            <a:srgbClr val="002060"/>
          </a:solidFill>
          <a:ln w="19050">
            <a:solidFill>
              <a:srgbClr val="FFF505"/>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8" name="Plaque 27">
            <a:extLst>
              <a:ext uri="{FF2B5EF4-FFF2-40B4-BE49-F238E27FC236}">
                <a16:creationId xmlns:a16="http://schemas.microsoft.com/office/drawing/2014/main" id="{C3BA8214-6512-3F44-AC45-5AA124EF6652}"/>
              </a:ext>
            </a:extLst>
          </p:cNvPr>
          <p:cNvSpPr/>
          <p:nvPr/>
        </p:nvSpPr>
        <p:spPr>
          <a:xfrm rot="5400000">
            <a:off x="2841215" y="4666536"/>
            <a:ext cx="1686401" cy="1863634"/>
          </a:xfrm>
          <a:prstGeom prst="plaque">
            <a:avLst>
              <a:gd name="adj" fmla="val 11738"/>
            </a:avLst>
          </a:prstGeom>
          <a:solidFill>
            <a:srgbClr val="002060"/>
          </a:solidFill>
          <a:ln w="19050">
            <a:solidFill>
              <a:srgbClr val="FFF505"/>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9" name="Plaque 28">
            <a:extLst>
              <a:ext uri="{FF2B5EF4-FFF2-40B4-BE49-F238E27FC236}">
                <a16:creationId xmlns:a16="http://schemas.microsoft.com/office/drawing/2014/main" id="{350AB291-2D66-264E-8AFB-6B10D031DB66}"/>
              </a:ext>
            </a:extLst>
          </p:cNvPr>
          <p:cNvSpPr/>
          <p:nvPr/>
        </p:nvSpPr>
        <p:spPr>
          <a:xfrm rot="5400000">
            <a:off x="10188500" y="4671112"/>
            <a:ext cx="1686401" cy="1863634"/>
          </a:xfrm>
          <a:prstGeom prst="plaque">
            <a:avLst>
              <a:gd name="adj" fmla="val 11738"/>
            </a:avLst>
          </a:prstGeom>
          <a:solidFill>
            <a:srgbClr val="002060"/>
          </a:solidFill>
          <a:ln w="19050">
            <a:solidFill>
              <a:srgbClr val="FFF505"/>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30" name="Plaque 29">
            <a:extLst>
              <a:ext uri="{FF2B5EF4-FFF2-40B4-BE49-F238E27FC236}">
                <a16:creationId xmlns:a16="http://schemas.microsoft.com/office/drawing/2014/main" id="{C03048C6-AC7F-9949-9CFA-9BDE55105C58}"/>
              </a:ext>
            </a:extLst>
          </p:cNvPr>
          <p:cNvSpPr/>
          <p:nvPr/>
        </p:nvSpPr>
        <p:spPr>
          <a:xfrm rot="5400000">
            <a:off x="7768924" y="4686340"/>
            <a:ext cx="1686401" cy="1863634"/>
          </a:xfrm>
          <a:prstGeom prst="plaque">
            <a:avLst>
              <a:gd name="adj" fmla="val 11738"/>
            </a:avLst>
          </a:prstGeom>
          <a:solidFill>
            <a:srgbClr val="002060"/>
          </a:solidFill>
          <a:ln w="19050">
            <a:solidFill>
              <a:srgbClr val="FFF505"/>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41" name="TextBox 40">
            <a:extLst>
              <a:ext uri="{FF2B5EF4-FFF2-40B4-BE49-F238E27FC236}">
                <a16:creationId xmlns:a16="http://schemas.microsoft.com/office/drawing/2014/main" id="{C85A8CDE-0DC3-E68C-68BB-0F5389B2EEC7}"/>
              </a:ext>
            </a:extLst>
          </p:cNvPr>
          <p:cNvSpPr txBox="1"/>
          <p:nvPr/>
        </p:nvSpPr>
        <p:spPr>
          <a:xfrm>
            <a:off x="374466" y="4937760"/>
            <a:ext cx="1576254" cy="195310"/>
          </a:xfrm>
          <a:prstGeom prst="rect">
            <a:avLst/>
          </a:prstGeom>
          <a:noFill/>
        </p:spPr>
        <p:txBody>
          <a:bodyPr wrap="square" lIns="0" tIns="36576" rIns="0" bIns="0" rtlCol="0">
            <a:spAutoFit/>
          </a:bodyPr>
          <a:lstStyle/>
          <a:p>
            <a:pPr marL="356616" indent="-356616">
              <a:lnSpc>
                <a:spcPct val="85000"/>
              </a:lnSpc>
              <a:spcAft>
                <a:spcPts val="600"/>
              </a:spcAft>
              <a:buClr>
                <a:srgbClr val="FFF505"/>
              </a:buClr>
              <a:buSzPct val="70000"/>
              <a:buFont typeface="Wingdings" panose="05000000000000000000" pitchFamily="2" charset="2"/>
              <a:buChar char="Ø"/>
            </a:pPr>
            <a:endParaRPr lang="en-IN" sz="1200" dirty="0" err="1">
              <a:solidFill>
                <a:schemeClr val="bg1"/>
              </a:solidFill>
            </a:endParaRPr>
          </a:p>
        </p:txBody>
      </p:sp>
      <p:sp>
        <p:nvSpPr>
          <p:cNvPr id="42" name="TextBox 41">
            <a:extLst>
              <a:ext uri="{FF2B5EF4-FFF2-40B4-BE49-F238E27FC236}">
                <a16:creationId xmlns:a16="http://schemas.microsoft.com/office/drawing/2014/main" id="{66C0E583-DACB-FECA-A17F-A903DA512EC9}"/>
              </a:ext>
            </a:extLst>
          </p:cNvPr>
          <p:cNvSpPr txBox="1"/>
          <p:nvPr/>
        </p:nvSpPr>
        <p:spPr>
          <a:xfrm>
            <a:off x="435429" y="4975689"/>
            <a:ext cx="1515291" cy="1266244"/>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70000"/>
              <a:buFont typeface="Wingdings" panose="05000000000000000000" pitchFamily="2" charset="2"/>
              <a:buChar char="Ø"/>
            </a:pPr>
            <a:r>
              <a:rPr lang="en-US" sz="1100" dirty="0">
                <a:solidFill>
                  <a:schemeClr val="bg1"/>
                </a:solidFill>
              </a:rPr>
              <a:t>Questions asked will collect data related to student’s interests </a:t>
            </a:r>
          </a:p>
          <a:p>
            <a:pPr marL="171450" indent="-171450">
              <a:lnSpc>
                <a:spcPct val="85000"/>
              </a:lnSpc>
              <a:spcAft>
                <a:spcPts val="600"/>
              </a:spcAft>
              <a:buClr>
                <a:srgbClr val="FFF505"/>
              </a:buClr>
              <a:buSzPct val="70000"/>
              <a:buFont typeface="Wingdings" panose="05000000000000000000" pitchFamily="2" charset="2"/>
              <a:buChar char="Ø"/>
            </a:pPr>
            <a:r>
              <a:rPr lang="en-US" sz="1100" dirty="0">
                <a:solidFill>
                  <a:schemeClr val="bg1"/>
                </a:solidFill>
              </a:rPr>
              <a:t>Using that data API will send it to generative AI for </a:t>
            </a:r>
            <a:r>
              <a:rPr lang="en-US" sz="1100" dirty="0">
                <a:solidFill>
                  <a:schemeClr val="tx2"/>
                </a:solidFill>
              </a:rPr>
              <a:t>Predictive Analysis </a:t>
            </a:r>
            <a:r>
              <a:rPr lang="en-US" sz="1100" dirty="0">
                <a:solidFill>
                  <a:schemeClr val="bg1"/>
                </a:solidFill>
              </a:rPr>
              <a:t>to recommend the personalized content</a:t>
            </a:r>
            <a:endParaRPr lang="en-IN" sz="1100" dirty="0" err="1">
              <a:solidFill>
                <a:schemeClr val="bg1"/>
              </a:solidFill>
            </a:endParaRPr>
          </a:p>
        </p:txBody>
      </p:sp>
      <p:sp>
        <p:nvSpPr>
          <p:cNvPr id="43" name="TextBox 42">
            <a:extLst>
              <a:ext uri="{FF2B5EF4-FFF2-40B4-BE49-F238E27FC236}">
                <a16:creationId xmlns:a16="http://schemas.microsoft.com/office/drawing/2014/main" id="{6ED9EBA7-7341-72A4-388A-ECBDF8A89FD6}"/>
              </a:ext>
            </a:extLst>
          </p:cNvPr>
          <p:cNvSpPr txBox="1"/>
          <p:nvPr/>
        </p:nvSpPr>
        <p:spPr>
          <a:xfrm>
            <a:off x="2926769" y="4937760"/>
            <a:ext cx="1613680" cy="1333185"/>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70000"/>
              <a:buFont typeface="Wingdings" panose="05000000000000000000" pitchFamily="2" charset="2"/>
              <a:buChar char="Ø"/>
            </a:pPr>
            <a:r>
              <a:rPr lang="en-US" sz="1100" dirty="0">
                <a:solidFill>
                  <a:schemeClr val="bg1"/>
                </a:solidFill>
              </a:rPr>
              <a:t>Based on questions asked on login screen and student’s current learnings, generative AI will apply </a:t>
            </a:r>
            <a:r>
              <a:rPr lang="en-US" sz="1100" dirty="0">
                <a:solidFill>
                  <a:schemeClr val="tx2"/>
                </a:solidFill>
              </a:rPr>
              <a:t>Predictive analytics</a:t>
            </a:r>
            <a:r>
              <a:rPr lang="en-US" sz="1100" dirty="0">
                <a:solidFill>
                  <a:schemeClr val="bg1"/>
                </a:solidFill>
              </a:rPr>
              <a:t> to recommend related content  using </a:t>
            </a:r>
            <a:r>
              <a:rPr lang="en-US" sz="1100" dirty="0">
                <a:solidFill>
                  <a:schemeClr val="tx2"/>
                </a:solidFill>
              </a:rPr>
              <a:t>Market Basket Analysis </a:t>
            </a:r>
            <a:r>
              <a:rPr lang="en-US" sz="1100" dirty="0">
                <a:solidFill>
                  <a:schemeClr val="bg1"/>
                </a:solidFill>
              </a:rPr>
              <a:t>Technique</a:t>
            </a:r>
            <a:endParaRPr lang="en-IN" sz="1100" dirty="0" err="1">
              <a:solidFill>
                <a:schemeClr val="bg1"/>
              </a:solidFill>
            </a:endParaRPr>
          </a:p>
        </p:txBody>
      </p:sp>
      <p:sp>
        <p:nvSpPr>
          <p:cNvPr id="44" name="TextBox 43">
            <a:extLst>
              <a:ext uri="{FF2B5EF4-FFF2-40B4-BE49-F238E27FC236}">
                <a16:creationId xmlns:a16="http://schemas.microsoft.com/office/drawing/2014/main" id="{73584459-1445-9DB0-208A-33D79C591059}"/>
              </a:ext>
            </a:extLst>
          </p:cNvPr>
          <p:cNvSpPr txBox="1"/>
          <p:nvPr/>
        </p:nvSpPr>
        <p:spPr>
          <a:xfrm>
            <a:off x="5379415" y="4942218"/>
            <a:ext cx="1515291" cy="1410130"/>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70000"/>
              <a:buFont typeface="Wingdings" panose="05000000000000000000" pitchFamily="2" charset="2"/>
              <a:buChar char="Ø"/>
            </a:pPr>
            <a:r>
              <a:rPr lang="en-US" sz="1100" dirty="0">
                <a:solidFill>
                  <a:schemeClr val="bg1"/>
                </a:solidFill>
              </a:rPr>
              <a:t>Content player screen will have 3 functions related to content, first is Mind Maps.</a:t>
            </a:r>
          </a:p>
          <a:p>
            <a:pPr marL="171450" indent="-171450">
              <a:lnSpc>
                <a:spcPct val="85000"/>
              </a:lnSpc>
              <a:spcAft>
                <a:spcPts val="600"/>
              </a:spcAft>
              <a:buClr>
                <a:srgbClr val="FFF505"/>
              </a:buClr>
              <a:buSzPct val="70000"/>
              <a:buFont typeface="Wingdings" panose="05000000000000000000" pitchFamily="2" charset="2"/>
              <a:buChar char="Ø"/>
            </a:pPr>
            <a:r>
              <a:rPr lang="en-US" sz="1100" dirty="0">
                <a:solidFill>
                  <a:schemeClr val="bg1"/>
                </a:solidFill>
              </a:rPr>
              <a:t>For the current learning video, generative AI will generate </a:t>
            </a:r>
            <a:r>
              <a:rPr lang="en-US" sz="1100" dirty="0">
                <a:solidFill>
                  <a:schemeClr val="tx2"/>
                </a:solidFill>
              </a:rPr>
              <a:t>Mind Maps  </a:t>
            </a:r>
            <a:r>
              <a:rPr lang="en-US" sz="1100" dirty="0">
                <a:solidFill>
                  <a:schemeClr val="bg1"/>
                </a:solidFill>
              </a:rPr>
              <a:t>for easy understanding</a:t>
            </a:r>
            <a:endParaRPr lang="en-IN" sz="1100" dirty="0" err="1">
              <a:solidFill>
                <a:schemeClr val="bg1"/>
              </a:solidFill>
            </a:endParaRPr>
          </a:p>
        </p:txBody>
      </p:sp>
      <p:sp>
        <p:nvSpPr>
          <p:cNvPr id="45" name="TextBox 44">
            <a:extLst>
              <a:ext uri="{FF2B5EF4-FFF2-40B4-BE49-F238E27FC236}">
                <a16:creationId xmlns:a16="http://schemas.microsoft.com/office/drawing/2014/main" id="{077AD6C1-F3B4-4C7D-4941-67D9AA5B6488}"/>
              </a:ext>
            </a:extLst>
          </p:cNvPr>
          <p:cNvSpPr txBox="1"/>
          <p:nvPr/>
        </p:nvSpPr>
        <p:spPr>
          <a:xfrm>
            <a:off x="7826736" y="4942709"/>
            <a:ext cx="1515291" cy="1266244"/>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70000"/>
              <a:buFont typeface="Wingdings" panose="05000000000000000000" pitchFamily="2" charset="2"/>
              <a:buChar char="Ø"/>
            </a:pPr>
            <a:r>
              <a:rPr lang="en-US" sz="1100" dirty="0">
                <a:solidFill>
                  <a:schemeClr val="bg1"/>
                </a:solidFill>
              </a:rPr>
              <a:t>Second is Analogies</a:t>
            </a:r>
          </a:p>
          <a:p>
            <a:pPr marL="171450" indent="-171450">
              <a:lnSpc>
                <a:spcPct val="85000"/>
              </a:lnSpc>
              <a:spcAft>
                <a:spcPts val="600"/>
              </a:spcAft>
              <a:buClr>
                <a:srgbClr val="FFF505"/>
              </a:buClr>
              <a:buSzPct val="70000"/>
              <a:buFont typeface="Wingdings" panose="05000000000000000000" pitchFamily="2" charset="2"/>
              <a:buChar char="Ø"/>
            </a:pPr>
            <a:r>
              <a:rPr lang="en-US" sz="1100" dirty="0">
                <a:solidFill>
                  <a:schemeClr val="bg1"/>
                </a:solidFill>
              </a:rPr>
              <a:t>For the current learning video, generative AI will generate analogies of the concept with real world using </a:t>
            </a:r>
            <a:r>
              <a:rPr lang="en-US" sz="1100" dirty="0">
                <a:solidFill>
                  <a:schemeClr val="tx2"/>
                </a:solidFill>
              </a:rPr>
              <a:t>NLP technique</a:t>
            </a:r>
            <a:endParaRPr lang="en-IN" sz="1100" dirty="0" err="1">
              <a:solidFill>
                <a:schemeClr val="tx2"/>
              </a:solidFill>
            </a:endParaRPr>
          </a:p>
        </p:txBody>
      </p:sp>
      <p:sp>
        <p:nvSpPr>
          <p:cNvPr id="46" name="TextBox 45">
            <a:extLst>
              <a:ext uri="{FF2B5EF4-FFF2-40B4-BE49-F238E27FC236}">
                <a16:creationId xmlns:a16="http://schemas.microsoft.com/office/drawing/2014/main" id="{9F4E4DDD-3016-15BA-71A2-D6C448EF7E32}"/>
              </a:ext>
            </a:extLst>
          </p:cNvPr>
          <p:cNvSpPr txBox="1"/>
          <p:nvPr/>
        </p:nvSpPr>
        <p:spPr>
          <a:xfrm>
            <a:off x="10343622" y="4937760"/>
            <a:ext cx="1515291" cy="1266244"/>
          </a:xfrm>
          <a:prstGeom prst="rect">
            <a:avLst/>
          </a:prstGeom>
          <a:noFill/>
        </p:spPr>
        <p:txBody>
          <a:bodyPr wrap="square" lIns="0" tIns="36576" rIns="0" bIns="0" rtlCol="0">
            <a:spAutoFit/>
          </a:bodyPr>
          <a:lstStyle/>
          <a:p>
            <a:pPr marL="171450" indent="-171450">
              <a:lnSpc>
                <a:spcPct val="85000"/>
              </a:lnSpc>
              <a:spcAft>
                <a:spcPts val="600"/>
              </a:spcAft>
              <a:buClr>
                <a:srgbClr val="FFF505"/>
              </a:buClr>
              <a:buSzPct val="70000"/>
              <a:buFont typeface="Wingdings" panose="05000000000000000000" pitchFamily="2" charset="2"/>
              <a:buChar char="Ø"/>
            </a:pPr>
            <a:r>
              <a:rPr lang="en-US" sz="1100" dirty="0">
                <a:solidFill>
                  <a:schemeClr val="bg1"/>
                </a:solidFill>
              </a:rPr>
              <a:t>Third is Feedback</a:t>
            </a:r>
          </a:p>
          <a:p>
            <a:pPr marL="171450" indent="-171450">
              <a:lnSpc>
                <a:spcPct val="85000"/>
              </a:lnSpc>
              <a:spcAft>
                <a:spcPts val="600"/>
              </a:spcAft>
              <a:buClr>
                <a:srgbClr val="FFF505"/>
              </a:buClr>
              <a:buSzPct val="70000"/>
              <a:buFont typeface="Wingdings" panose="05000000000000000000" pitchFamily="2" charset="2"/>
              <a:buChar char="Ø"/>
            </a:pPr>
            <a:r>
              <a:rPr lang="en-US" sz="1100" dirty="0">
                <a:solidFill>
                  <a:schemeClr val="bg1"/>
                </a:solidFill>
              </a:rPr>
              <a:t>With the given feedback, generative AI will generate analysis of it and will give recommendations using </a:t>
            </a:r>
            <a:r>
              <a:rPr lang="en-US" sz="1100" dirty="0">
                <a:solidFill>
                  <a:schemeClr val="tx2"/>
                </a:solidFill>
              </a:rPr>
              <a:t>prescriptive analytics</a:t>
            </a:r>
            <a:endParaRPr lang="en-IN" sz="1100" dirty="0" err="1">
              <a:solidFill>
                <a:schemeClr val="tx2"/>
              </a:solidFill>
            </a:endParaRPr>
          </a:p>
        </p:txBody>
      </p:sp>
    </p:spTree>
    <p:extLst>
      <p:ext uri="{BB962C8B-B14F-4D97-AF65-F5344CB8AC3E}">
        <p14:creationId xmlns:p14="http://schemas.microsoft.com/office/powerpoint/2010/main" val="150485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36">
            <a:extLst>
              <a:ext uri="{FF2B5EF4-FFF2-40B4-BE49-F238E27FC236}">
                <a16:creationId xmlns:a16="http://schemas.microsoft.com/office/drawing/2014/main" id="{5B9E785A-E1A9-4C4D-B794-3F0A3EECDCF6}"/>
              </a:ext>
            </a:extLst>
          </p:cNvPr>
          <p:cNvSpPr/>
          <p:nvPr/>
        </p:nvSpPr>
        <p:spPr>
          <a:xfrm>
            <a:off x="1277482" y="4010297"/>
            <a:ext cx="4277035" cy="2609506"/>
          </a:xfrm>
          <a:prstGeom prst="roundRect">
            <a:avLst>
              <a:gd name="adj" fmla="val 4728"/>
            </a:avLst>
          </a:prstGeom>
          <a:solidFill>
            <a:schemeClr val="tx1">
              <a:lumMod val="60000"/>
              <a:lumOff val="40000"/>
            </a:schemeClr>
          </a:solidFill>
          <a:ln w="9525">
            <a:solidFill>
              <a:schemeClr val="tx2"/>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 name="Rectangle 1">
            <a:extLst>
              <a:ext uri="{FF2B5EF4-FFF2-40B4-BE49-F238E27FC236}">
                <a16:creationId xmlns:a16="http://schemas.microsoft.com/office/drawing/2014/main" id="{6E8FC6A4-E929-764D-0C71-A4F63065C527}"/>
              </a:ext>
            </a:extLst>
          </p:cNvPr>
          <p:cNvSpPr/>
          <p:nvPr/>
        </p:nvSpPr>
        <p:spPr>
          <a:xfrm>
            <a:off x="4798526" y="-16983"/>
            <a:ext cx="2683180" cy="449261"/>
          </a:xfrm>
          <a:prstGeom prst="rect">
            <a:avLst/>
          </a:prstGeom>
          <a:solidFill>
            <a:srgbClr val="6D6D85"/>
          </a:solidFill>
          <a:ln w="9525">
            <a:solidFill>
              <a:schemeClr val="tx2"/>
            </a:solidFill>
          </a:ln>
          <a:effectLst>
            <a:glow rad="101600">
              <a:schemeClr val="accent6">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 name="Rectangle 4">
            <a:extLst>
              <a:ext uri="{FF2B5EF4-FFF2-40B4-BE49-F238E27FC236}">
                <a16:creationId xmlns:a16="http://schemas.microsoft.com/office/drawing/2014/main" id="{90291B57-EDAA-840D-77AA-041CAECF71DA}"/>
              </a:ext>
            </a:extLst>
          </p:cNvPr>
          <p:cNvSpPr/>
          <p:nvPr/>
        </p:nvSpPr>
        <p:spPr>
          <a:xfrm>
            <a:off x="-1" y="36051"/>
            <a:ext cx="4680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53550D0F-B627-9C24-26A0-11177A6F6399}"/>
              </a:ext>
            </a:extLst>
          </p:cNvPr>
          <p:cNvSpPr/>
          <p:nvPr/>
        </p:nvSpPr>
        <p:spPr>
          <a:xfrm>
            <a:off x="-1" y="176432"/>
            <a:ext cx="4680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 name="Rectangle 7">
            <a:extLst>
              <a:ext uri="{FF2B5EF4-FFF2-40B4-BE49-F238E27FC236}">
                <a16:creationId xmlns:a16="http://schemas.microsoft.com/office/drawing/2014/main" id="{1CCA7D24-96E3-1A57-DAB1-E44B13B24397}"/>
              </a:ext>
            </a:extLst>
          </p:cNvPr>
          <p:cNvSpPr/>
          <p:nvPr/>
        </p:nvSpPr>
        <p:spPr>
          <a:xfrm>
            <a:off x="7630233" y="206098"/>
            <a:ext cx="4608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Rectangle 8">
            <a:extLst>
              <a:ext uri="{FF2B5EF4-FFF2-40B4-BE49-F238E27FC236}">
                <a16:creationId xmlns:a16="http://schemas.microsoft.com/office/drawing/2014/main" id="{48A43413-3392-9411-5928-9D5F83187C55}"/>
              </a:ext>
            </a:extLst>
          </p:cNvPr>
          <p:cNvSpPr/>
          <p:nvPr/>
        </p:nvSpPr>
        <p:spPr>
          <a:xfrm>
            <a:off x="7630233" y="62290"/>
            <a:ext cx="4608000" cy="63161"/>
          </a:xfrm>
          <a:prstGeom prst="rect">
            <a:avLst/>
          </a:prstGeom>
          <a:solidFill>
            <a:schemeClr val="tx2"/>
          </a:solidFill>
          <a:ln w="9525">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6" name="Title 1">
            <a:extLst>
              <a:ext uri="{FF2B5EF4-FFF2-40B4-BE49-F238E27FC236}">
                <a16:creationId xmlns:a16="http://schemas.microsoft.com/office/drawing/2014/main" id="{0501140B-548F-F66B-2D56-6E0F73536FFA}"/>
              </a:ext>
            </a:extLst>
          </p:cNvPr>
          <p:cNvSpPr txBox="1">
            <a:spLocks/>
          </p:cNvSpPr>
          <p:nvPr/>
        </p:nvSpPr>
        <p:spPr>
          <a:xfrm>
            <a:off x="5136609" y="-86053"/>
            <a:ext cx="2292722" cy="584302"/>
          </a:xfrm>
          <a:prstGeom prst="rect">
            <a:avLst/>
          </a:prstGeom>
        </p:spPr>
        <p:txBody>
          <a:bodyPr vert="horz" lIns="0" tIns="0" rIns="0" bIns="0" rtlCol="0" anchor="ctr"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IN" sz="2000" dirty="0"/>
              <a:t>Architectural Diagram</a:t>
            </a:r>
          </a:p>
        </p:txBody>
      </p:sp>
      <p:pic>
        <p:nvPicPr>
          <p:cNvPr id="17" name="Picture 16">
            <a:extLst>
              <a:ext uri="{FF2B5EF4-FFF2-40B4-BE49-F238E27FC236}">
                <a16:creationId xmlns:a16="http://schemas.microsoft.com/office/drawing/2014/main" id="{CB94F023-6751-8CE8-3A2A-3E5D70DB6ABD}"/>
              </a:ext>
            </a:extLst>
          </p:cNvPr>
          <p:cNvPicPr>
            <a:picLocks noChangeAspect="1"/>
          </p:cNvPicPr>
          <p:nvPr/>
        </p:nvPicPr>
        <p:blipFill>
          <a:blip r:embed="rId3"/>
          <a:stretch>
            <a:fillRect/>
          </a:stretch>
        </p:blipFill>
        <p:spPr>
          <a:xfrm>
            <a:off x="4860976" y="77501"/>
            <a:ext cx="223259" cy="223259"/>
          </a:xfrm>
          <a:prstGeom prst="rect">
            <a:avLst/>
          </a:prstGeom>
        </p:spPr>
      </p:pic>
      <p:pic>
        <p:nvPicPr>
          <p:cNvPr id="42" name="Picture 41">
            <a:extLst>
              <a:ext uri="{FF2B5EF4-FFF2-40B4-BE49-F238E27FC236}">
                <a16:creationId xmlns:a16="http://schemas.microsoft.com/office/drawing/2014/main" id="{9617BCE9-3028-6B40-2638-37A6398FC5C0}"/>
              </a:ext>
            </a:extLst>
          </p:cNvPr>
          <p:cNvPicPr>
            <a:picLocks noChangeAspect="1"/>
          </p:cNvPicPr>
          <p:nvPr/>
        </p:nvPicPr>
        <p:blipFill>
          <a:blip r:embed="rId4"/>
          <a:stretch>
            <a:fillRect/>
          </a:stretch>
        </p:blipFill>
        <p:spPr>
          <a:xfrm>
            <a:off x="9693059" y="627014"/>
            <a:ext cx="1901281" cy="4113519"/>
          </a:xfrm>
          <a:prstGeom prst="rect">
            <a:avLst/>
          </a:prstGeom>
        </p:spPr>
      </p:pic>
      <p:pic>
        <p:nvPicPr>
          <p:cNvPr id="45" name="Picture 44">
            <a:extLst>
              <a:ext uri="{FF2B5EF4-FFF2-40B4-BE49-F238E27FC236}">
                <a16:creationId xmlns:a16="http://schemas.microsoft.com/office/drawing/2014/main" id="{525E08CE-C861-20CF-D6FF-9328294E5C2E}"/>
              </a:ext>
            </a:extLst>
          </p:cNvPr>
          <p:cNvPicPr>
            <a:picLocks noChangeAspect="1"/>
          </p:cNvPicPr>
          <p:nvPr/>
        </p:nvPicPr>
        <p:blipFill>
          <a:blip r:embed="rId5"/>
          <a:stretch>
            <a:fillRect/>
          </a:stretch>
        </p:blipFill>
        <p:spPr>
          <a:xfrm>
            <a:off x="1366534" y="4076155"/>
            <a:ext cx="1146137" cy="2479727"/>
          </a:xfrm>
          <a:prstGeom prst="rect">
            <a:avLst/>
          </a:prstGeom>
        </p:spPr>
      </p:pic>
      <p:pic>
        <p:nvPicPr>
          <p:cNvPr id="47" name="Picture 46">
            <a:extLst>
              <a:ext uri="{FF2B5EF4-FFF2-40B4-BE49-F238E27FC236}">
                <a16:creationId xmlns:a16="http://schemas.microsoft.com/office/drawing/2014/main" id="{BB85325B-21ED-E8C3-3EDA-46AA60108F6C}"/>
              </a:ext>
            </a:extLst>
          </p:cNvPr>
          <p:cNvPicPr>
            <a:picLocks noChangeAspect="1"/>
          </p:cNvPicPr>
          <p:nvPr/>
        </p:nvPicPr>
        <p:blipFill>
          <a:blip r:embed="rId6"/>
          <a:stretch>
            <a:fillRect/>
          </a:stretch>
        </p:blipFill>
        <p:spPr>
          <a:xfrm>
            <a:off x="4321518" y="4076155"/>
            <a:ext cx="1146137" cy="2479727"/>
          </a:xfrm>
          <a:prstGeom prst="rect">
            <a:avLst/>
          </a:prstGeom>
        </p:spPr>
      </p:pic>
      <p:cxnSp>
        <p:nvCxnSpPr>
          <p:cNvPr id="4" name="Straight Connector 3">
            <a:extLst>
              <a:ext uri="{FF2B5EF4-FFF2-40B4-BE49-F238E27FC236}">
                <a16:creationId xmlns:a16="http://schemas.microsoft.com/office/drawing/2014/main" id="{76074952-F2AB-D04B-A73E-3C285262610A}"/>
              </a:ext>
            </a:extLst>
          </p:cNvPr>
          <p:cNvCxnSpPr/>
          <p:nvPr/>
        </p:nvCxnSpPr>
        <p:spPr>
          <a:xfrm>
            <a:off x="7110484" y="592733"/>
            <a:ext cx="0" cy="6229216"/>
          </a:xfrm>
          <a:prstGeom prst="line">
            <a:avLst/>
          </a:prstGeom>
          <a:ln>
            <a:tailEnd type="none"/>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E537E92C-1168-C253-37BD-00D03A3C3D6C}"/>
              </a:ext>
            </a:extLst>
          </p:cNvPr>
          <p:cNvSpPr txBox="1"/>
          <p:nvPr/>
        </p:nvSpPr>
        <p:spPr>
          <a:xfrm>
            <a:off x="2592618" y="4126533"/>
            <a:ext cx="1656694" cy="2388346"/>
          </a:xfrm>
          <a:prstGeom prst="rect">
            <a:avLst/>
          </a:prstGeom>
          <a:noFill/>
        </p:spPr>
        <p:txBody>
          <a:bodyPr wrap="square" lIns="0" tIns="36576" rIns="0" bIns="0" rtlCol="0">
            <a:spAutoFit/>
          </a:bodyPr>
          <a:lstStyle/>
          <a:p>
            <a:pPr marL="356616" indent="-356616">
              <a:lnSpc>
                <a:spcPct val="85000"/>
              </a:lnSpc>
              <a:spcAft>
                <a:spcPts val="600"/>
              </a:spcAft>
              <a:buClr>
                <a:srgbClr val="FFF505"/>
              </a:buClr>
              <a:buSzPct val="158000"/>
              <a:buFont typeface="Wingdings" panose="05000000000000000000" pitchFamily="2" charset="2"/>
              <a:buChar char="Ø"/>
            </a:pPr>
            <a:r>
              <a:rPr lang="en-US" sz="1200" dirty="0">
                <a:solidFill>
                  <a:srgbClr val="FFF505"/>
                </a:solidFill>
                <a:latin typeface="Times New Roman" panose="02020603050405020304" pitchFamily="18" charset="0"/>
                <a:cs typeface="Times New Roman" panose="02020603050405020304" pitchFamily="18" charset="0"/>
              </a:rPr>
              <a:t>Feedback questions </a:t>
            </a:r>
            <a:r>
              <a:rPr lang="en-US" sz="1200" dirty="0">
                <a:solidFill>
                  <a:schemeClr val="bg1"/>
                </a:solidFill>
                <a:latin typeface="Times New Roman" panose="02020603050405020304" pitchFamily="18" charset="0"/>
                <a:cs typeface="Times New Roman" panose="02020603050405020304" pitchFamily="18" charset="0"/>
              </a:rPr>
              <a:t>related to student’s pace and interest are asked</a:t>
            </a:r>
          </a:p>
          <a:p>
            <a:pPr marL="356616" indent="-356616">
              <a:lnSpc>
                <a:spcPct val="85000"/>
              </a:lnSpc>
              <a:spcAft>
                <a:spcPts val="600"/>
              </a:spcAft>
              <a:buClr>
                <a:srgbClr val="FFF505"/>
              </a:buClr>
              <a:buSzPct val="158000"/>
              <a:buFont typeface="Wingdings" panose="05000000000000000000" pitchFamily="2" charset="2"/>
              <a:buChar char="Ø"/>
            </a:pPr>
            <a:r>
              <a:rPr lang="en-US" sz="1200" dirty="0">
                <a:solidFill>
                  <a:schemeClr val="bg1"/>
                </a:solidFill>
                <a:latin typeface="Times New Roman" panose="02020603050405020304" pitchFamily="18" charset="0"/>
                <a:cs typeface="Times New Roman" panose="02020603050405020304" pitchFamily="18" charset="0"/>
              </a:rPr>
              <a:t>Data from this is sent to the </a:t>
            </a:r>
            <a:r>
              <a:rPr lang="en-US" sz="1200" dirty="0">
                <a:solidFill>
                  <a:srgbClr val="FFF505"/>
                </a:solidFill>
                <a:latin typeface="Times New Roman" panose="02020603050405020304" pitchFamily="18" charset="0"/>
                <a:cs typeface="Times New Roman" panose="02020603050405020304" pitchFamily="18" charset="0"/>
              </a:rPr>
              <a:t>generative AI at the backend</a:t>
            </a:r>
          </a:p>
          <a:p>
            <a:pPr marL="356616" indent="-356616">
              <a:lnSpc>
                <a:spcPct val="85000"/>
              </a:lnSpc>
              <a:spcAft>
                <a:spcPts val="600"/>
              </a:spcAft>
              <a:buClr>
                <a:srgbClr val="FFF505"/>
              </a:buClr>
              <a:buSzPct val="158000"/>
              <a:buFont typeface="Wingdings" panose="05000000000000000000" pitchFamily="2" charset="2"/>
              <a:buChar char="Ø"/>
            </a:pPr>
            <a:r>
              <a:rPr lang="en-US" sz="1200" dirty="0">
                <a:solidFill>
                  <a:schemeClr val="bg1"/>
                </a:solidFill>
                <a:latin typeface="Times New Roman" panose="02020603050405020304" pitchFamily="18" charset="0"/>
                <a:cs typeface="Times New Roman" panose="02020603050405020304" pitchFamily="18" charset="0"/>
              </a:rPr>
              <a:t>Generative AI will use </a:t>
            </a:r>
            <a:r>
              <a:rPr lang="en-US" sz="1200" dirty="0">
                <a:solidFill>
                  <a:srgbClr val="FFF505"/>
                </a:solidFill>
                <a:latin typeface="Times New Roman" panose="02020603050405020304" pitchFamily="18" charset="0"/>
                <a:cs typeface="Times New Roman" panose="02020603050405020304" pitchFamily="18" charset="0"/>
              </a:rPr>
              <a:t>Regression technique</a:t>
            </a:r>
            <a:r>
              <a:rPr lang="en-US" sz="1200" dirty="0">
                <a:solidFill>
                  <a:schemeClr val="bg1"/>
                </a:solidFill>
                <a:latin typeface="Times New Roman" panose="02020603050405020304" pitchFamily="18" charset="0"/>
                <a:cs typeface="Times New Roman" panose="02020603050405020304" pitchFamily="18" charset="0"/>
              </a:rPr>
              <a:t> to interpret student’s pace and suggest right content</a:t>
            </a:r>
            <a:endParaRPr lang="en-IN" sz="1200" dirty="0" err="1">
              <a:solidFill>
                <a:schemeClr val="bg1"/>
              </a:solidFill>
              <a:latin typeface="Times New Roman" panose="02020603050405020304" pitchFamily="18" charset="0"/>
              <a:cs typeface="Times New Roman" panose="02020603050405020304" pitchFamily="18" charset="0"/>
            </a:endParaRPr>
          </a:p>
        </p:txBody>
      </p:sp>
      <p:sp>
        <p:nvSpPr>
          <p:cNvPr id="56" name="Rectangle: Rounded Corners 36">
            <a:extLst>
              <a:ext uri="{FF2B5EF4-FFF2-40B4-BE49-F238E27FC236}">
                <a16:creationId xmlns:a16="http://schemas.microsoft.com/office/drawing/2014/main" id="{266D4EC9-8BF1-9568-751D-7A0592C2A36D}"/>
              </a:ext>
            </a:extLst>
          </p:cNvPr>
          <p:cNvSpPr/>
          <p:nvPr/>
        </p:nvSpPr>
        <p:spPr>
          <a:xfrm>
            <a:off x="7475473" y="4942300"/>
            <a:ext cx="4025647" cy="1505269"/>
          </a:xfrm>
          <a:prstGeom prst="roundRect">
            <a:avLst>
              <a:gd name="adj" fmla="val 4728"/>
            </a:avLst>
          </a:prstGeom>
          <a:solidFill>
            <a:schemeClr val="tx1">
              <a:lumMod val="60000"/>
              <a:lumOff val="40000"/>
            </a:schemeClr>
          </a:solidFill>
          <a:ln w="9525">
            <a:solidFill>
              <a:schemeClr val="tx2"/>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31" name="Rectangle: Rounded Corners 36">
            <a:extLst>
              <a:ext uri="{FF2B5EF4-FFF2-40B4-BE49-F238E27FC236}">
                <a16:creationId xmlns:a16="http://schemas.microsoft.com/office/drawing/2014/main" id="{EA1C58FD-E17F-9940-8E14-48C488051207}"/>
              </a:ext>
            </a:extLst>
          </p:cNvPr>
          <p:cNvSpPr/>
          <p:nvPr/>
        </p:nvSpPr>
        <p:spPr>
          <a:xfrm>
            <a:off x="1695330" y="480335"/>
            <a:ext cx="3441279" cy="3391541"/>
          </a:xfrm>
          <a:prstGeom prst="roundRect">
            <a:avLst>
              <a:gd name="adj" fmla="val 4728"/>
            </a:avLst>
          </a:prstGeom>
          <a:solidFill>
            <a:schemeClr val="tx1">
              <a:lumMod val="60000"/>
              <a:lumOff val="40000"/>
            </a:schemeClr>
          </a:solidFill>
          <a:ln w="9525">
            <a:solidFill>
              <a:schemeClr val="tx2"/>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pic>
        <p:nvPicPr>
          <p:cNvPr id="32" name="Picture 31">
            <a:extLst>
              <a:ext uri="{FF2B5EF4-FFF2-40B4-BE49-F238E27FC236}">
                <a16:creationId xmlns:a16="http://schemas.microsoft.com/office/drawing/2014/main" id="{6CD3751C-4F30-4748-9443-314395FA2AA4}"/>
              </a:ext>
            </a:extLst>
          </p:cNvPr>
          <p:cNvPicPr>
            <a:picLocks noChangeAspect="1"/>
          </p:cNvPicPr>
          <p:nvPr/>
        </p:nvPicPr>
        <p:blipFill>
          <a:blip r:embed="rId7"/>
          <a:stretch>
            <a:fillRect/>
          </a:stretch>
        </p:blipFill>
        <p:spPr>
          <a:xfrm>
            <a:off x="1802344" y="569999"/>
            <a:ext cx="1501373" cy="3248298"/>
          </a:xfrm>
          <a:prstGeom prst="rect">
            <a:avLst/>
          </a:prstGeom>
        </p:spPr>
      </p:pic>
      <p:pic>
        <p:nvPicPr>
          <p:cNvPr id="33" name="Picture 32">
            <a:extLst>
              <a:ext uri="{FF2B5EF4-FFF2-40B4-BE49-F238E27FC236}">
                <a16:creationId xmlns:a16="http://schemas.microsoft.com/office/drawing/2014/main" id="{4936993A-CB5B-DC48-9B2E-15E958764368}"/>
              </a:ext>
            </a:extLst>
          </p:cNvPr>
          <p:cNvPicPr>
            <a:picLocks noChangeAspect="1"/>
          </p:cNvPicPr>
          <p:nvPr/>
        </p:nvPicPr>
        <p:blipFill>
          <a:blip r:embed="rId8"/>
          <a:stretch>
            <a:fillRect/>
          </a:stretch>
        </p:blipFill>
        <p:spPr>
          <a:xfrm>
            <a:off x="5242704" y="793024"/>
            <a:ext cx="1439429" cy="2665802"/>
          </a:xfrm>
          <a:prstGeom prst="rect">
            <a:avLst/>
          </a:prstGeom>
        </p:spPr>
      </p:pic>
      <p:sp>
        <p:nvSpPr>
          <p:cNvPr id="34" name="TextBox 33">
            <a:extLst>
              <a:ext uri="{FF2B5EF4-FFF2-40B4-BE49-F238E27FC236}">
                <a16:creationId xmlns:a16="http://schemas.microsoft.com/office/drawing/2014/main" id="{591CC5ED-0BEF-2F4A-A659-B8DDBEC000C3}"/>
              </a:ext>
            </a:extLst>
          </p:cNvPr>
          <p:cNvSpPr txBox="1"/>
          <p:nvPr/>
        </p:nvSpPr>
        <p:spPr>
          <a:xfrm>
            <a:off x="3343348" y="619938"/>
            <a:ext cx="1740887" cy="3176138"/>
          </a:xfrm>
          <a:prstGeom prst="rect">
            <a:avLst/>
          </a:prstGeom>
          <a:noFill/>
        </p:spPr>
        <p:txBody>
          <a:bodyPr wrap="square" lIns="0" tIns="36576" rIns="0" bIns="0" rtlCol="0">
            <a:spAutoFit/>
          </a:bodyPr>
          <a:lstStyle/>
          <a:p>
            <a:pPr marL="356616" indent="-356616">
              <a:lnSpc>
                <a:spcPct val="85000"/>
              </a:lnSpc>
              <a:spcAft>
                <a:spcPts val="600"/>
              </a:spcAft>
              <a:buClr>
                <a:srgbClr val="FFF505"/>
              </a:buClr>
              <a:buSzPct val="118000"/>
              <a:buFont typeface="Wingdings" panose="05000000000000000000" pitchFamily="2" charset="2"/>
              <a:buChar char="Ø"/>
            </a:pPr>
            <a:r>
              <a:rPr lang="en-US" sz="1100" dirty="0">
                <a:solidFill>
                  <a:schemeClr val="bg1"/>
                </a:solidFill>
                <a:latin typeface="Times New Roman" panose="02020603050405020304" pitchFamily="18" charset="0"/>
                <a:cs typeface="Times New Roman" panose="02020603050405020304" pitchFamily="18" charset="0"/>
              </a:rPr>
              <a:t>From </a:t>
            </a:r>
            <a:r>
              <a:rPr lang="en-US" sz="1100" dirty="0">
                <a:solidFill>
                  <a:srgbClr val="FFF505"/>
                </a:solidFill>
                <a:latin typeface="Times New Roman" panose="02020603050405020304" pitchFamily="18" charset="0"/>
                <a:cs typeface="Times New Roman" panose="02020603050405020304" pitchFamily="18" charset="0"/>
              </a:rPr>
              <a:t>My Feed </a:t>
            </a:r>
            <a:r>
              <a:rPr lang="en-US" sz="1100" dirty="0">
                <a:solidFill>
                  <a:schemeClr val="bg1"/>
                </a:solidFill>
                <a:latin typeface="Times New Roman" panose="02020603050405020304" pitchFamily="18" charset="0"/>
                <a:cs typeface="Times New Roman" panose="02020603050405020304" pitchFamily="18" charset="0"/>
              </a:rPr>
              <a:t>and Player screens, My Tutor screen is accessible</a:t>
            </a:r>
          </a:p>
          <a:p>
            <a:pPr marL="356616" indent="-356616">
              <a:lnSpc>
                <a:spcPct val="85000"/>
              </a:lnSpc>
              <a:spcAft>
                <a:spcPts val="600"/>
              </a:spcAft>
              <a:buClr>
                <a:srgbClr val="FFF505"/>
              </a:buClr>
              <a:buSzPct val="118000"/>
              <a:buFont typeface="Wingdings" panose="05000000000000000000" pitchFamily="2" charset="2"/>
              <a:buChar char="Ø"/>
            </a:pPr>
            <a:r>
              <a:rPr lang="en-US" sz="1100" dirty="0">
                <a:solidFill>
                  <a:schemeClr val="bg1"/>
                </a:solidFill>
                <a:latin typeface="Times New Roman" panose="02020603050405020304" pitchFamily="18" charset="0"/>
                <a:cs typeface="Times New Roman" panose="02020603050405020304" pitchFamily="18" charset="0"/>
              </a:rPr>
              <a:t>My Tutor is the generative AI of the EdNinja app with whom students </a:t>
            </a:r>
            <a:r>
              <a:rPr lang="en-US" sz="1100" dirty="0">
                <a:solidFill>
                  <a:srgbClr val="FFF505"/>
                </a:solidFill>
                <a:latin typeface="Times New Roman" panose="02020603050405020304" pitchFamily="18" charset="0"/>
                <a:cs typeface="Times New Roman" panose="02020603050405020304" pitchFamily="18" charset="0"/>
              </a:rPr>
              <a:t>can interact using audio</a:t>
            </a:r>
          </a:p>
          <a:p>
            <a:pPr marL="356616" indent="-356616">
              <a:lnSpc>
                <a:spcPct val="85000"/>
              </a:lnSpc>
              <a:spcAft>
                <a:spcPts val="600"/>
              </a:spcAft>
              <a:buClr>
                <a:srgbClr val="FFF505"/>
              </a:buClr>
              <a:buSzPct val="118000"/>
              <a:buFont typeface="Wingdings" panose="05000000000000000000" pitchFamily="2" charset="2"/>
              <a:buChar char="Ø"/>
            </a:pPr>
            <a:r>
              <a:rPr lang="en-US" sz="1100" dirty="0">
                <a:solidFill>
                  <a:schemeClr val="bg1"/>
                </a:solidFill>
                <a:latin typeface="Times New Roman" panose="02020603050405020304" pitchFamily="18" charset="0"/>
                <a:cs typeface="Times New Roman" panose="02020603050405020304" pitchFamily="18" charset="0"/>
              </a:rPr>
              <a:t>The language which is set in the settings section, Tutor will also </a:t>
            </a:r>
            <a:r>
              <a:rPr lang="en-US" sz="1100" dirty="0">
                <a:solidFill>
                  <a:srgbClr val="FFF505"/>
                </a:solidFill>
                <a:latin typeface="Times New Roman" panose="02020603050405020304" pitchFamily="18" charset="0"/>
                <a:cs typeface="Times New Roman" panose="02020603050405020304" pitchFamily="18" charset="0"/>
              </a:rPr>
              <a:t>respond in the same language </a:t>
            </a:r>
          </a:p>
          <a:p>
            <a:pPr marL="356616" indent="-356616">
              <a:lnSpc>
                <a:spcPct val="85000"/>
              </a:lnSpc>
              <a:spcAft>
                <a:spcPts val="600"/>
              </a:spcAft>
              <a:buClr>
                <a:srgbClr val="FFF505"/>
              </a:buClr>
              <a:buSzPct val="118000"/>
              <a:buFont typeface="Wingdings" panose="05000000000000000000" pitchFamily="2" charset="2"/>
              <a:buChar char="Ø"/>
            </a:pPr>
            <a:r>
              <a:rPr lang="en-US" sz="1100" dirty="0">
                <a:solidFill>
                  <a:schemeClr val="bg1"/>
                </a:solidFill>
                <a:latin typeface="Times New Roman" panose="02020603050405020304" pitchFamily="18" charset="0"/>
                <a:cs typeface="Times New Roman" panose="02020603050405020304" pitchFamily="18" charset="0"/>
              </a:rPr>
              <a:t>Students can ask doubts during the lecture related to the topic or even interact with the AI Tutor directly from the </a:t>
            </a:r>
            <a:r>
              <a:rPr lang="en-US" sz="1100" dirty="0">
                <a:solidFill>
                  <a:srgbClr val="FFF505"/>
                </a:solidFill>
                <a:latin typeface="Times New Roman" panose="02020603050405020304" pitchFamily="18" charset="0"/>
                <a:cs typeface="Times New Roman" panose="02020603050405020304" pitchFamily="18" charset="0"/>
              </a:rPr>
              <a:t>My Tutor </a:t>
            </a:r>
            <a:r>
              <a:rPr lang="en-US" sz="1100" dirty="0">
                <a:solidFill>
                  <a:schemeClr val="bg1"/>
                </a:solidFill>
                <a:latin typeface="Times New Roman" panose="02020603050405020304" pitchFamily="18" charset="0"/>
                <a:cs typeface="Times New Roman" panose="02020603050405020304" pitchFamily="18" charset="0"/>
              </a:rPr>
              <a:t>section</a:t>
            </a:r>
            <a:endParaRPr lang="en-IN" sz="1100" dirty="0" err="1">
              <a:solidFill>
                <a:schemeClr val="bg1"/>
              </a:solidFill>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CF561E18-9458-DD43-A812-F92C37DB6A48}"/>
              </a:ext>
            </a:extLst>
          </p:cNvPr>
          <p:cNvPicPr>
            <a:picLocks noChangeAspect="1"/>
          </p:cNvPicPr>
          <p:nvPr/>
        </p:nvPicPr>
        <p:blipFill>
          <a:blip r:embed="rId9"/>
          <a:stretch>
            <a:fillRect/>
          </a:stretch>
        </p:blipFill>
        <p:spPr>
          <a:xfrm>
            <a:off x="131534" y="732334"/>
            <a:ext cx="1439430" cy="2665801"/>
          </a:xfrm>
          <a:prstGeom prst="rect">
            <a:avLst/>
          </a:prstGeom>
        </p:spPr>
      </p:pic>
      <p:cxnSp>
        <p:nvCxnSpPr>
          <p:cNvPr id="39" name="Elbow Connector 38">
            <a:extLst>
              <a:ext uri="{FF2B5EF4-FFF2-40B4-BE49-F238E27FC236}">
                <a16:creationId xmlns:a16="http://schemas.microsoft.com/office/drawing/2014/main" id="{758FEF0F-87A1-4F46-A1F0-27F854116F13}"/>
              </a:ext>
            </a:extLst>
          </p:cNvPr>
          <p:cNvCxnSpPr>
            <a:cxnSpLocks/>
          </p:cNvCxnSpPr>
          <p:nvPr/>
        </p:nvCxnSpPr>
        <p:spPr>
          <a:xfrm rot="10800000">
            <a:off x="5095248" y="576622"/>
            <a:ext cx="1493150" cy="264742"/>
          </a:xfrm>
          <a:prstGeom prst="bentConnector3">
            <a:avLst>
              <a:gd name="adj1" fmla="val 836"/>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1" name="Elbow Connector 40">
            <a:extLst>
              <a:ext uri="{FF2B5EF4-FFF2-40B4-BE49-F238E27FC236}">
                <a16:creationId xmlns:a16="http://schemas.microsoft.com/office/drawing/2014/main" id="{EB7BF65E-1A4D-9248-87DB-D2D1054DFAA5}"/>
              </a:ext>
            </a:extLst>
          </p:cNvPr>
          <p:cNvCxnSpPr>
            <a:cxnSpLocks/>
          </p:cNvCxnSpPr>
          <p:nvPr/>
        </p:nvCxnSpPr>
        <p:spPr>
          <a:xfrm>
            <a:off x="1096836" y="3315332"/>
            <a:ext cx="705508" cy="368026"/>
          </a:xfrm>
          <a:prstGeom prst="bentConnector3">
            <a:avLst>
              <a:gd name="adj1" fmla="val 4363"/>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A975F9B5-260C-CB33-8019-B8CA690F4AFF}"/>
              </a:ext>
            </a:extLst>
          </p:cNvPr>
          <p:cNvSpPr txBox="1"/>
          <p:nvPr/>
        </p:nvSpPr>
        <p:spPr>
          <a:xfrm>
            <a:off x="7630233" y="5113184"/>
            <a:ext cx="3717949" cy="1132618"/>
          </a:xfrm>
          <a:prstGeom prst="rect">
            <a:avLst/>
          </a:prstGeom>
          <a:noFill/>
        </p:spPr>
        <p:txBody>
          <a:bodyPr wrap="square" lIns="0" tIns="36576" rIns="0" bIns="0" rtlCol="0">
            <a:spAutoFit/>
          </a:bodyPr>
          <a:lstStyle/>
          <a:p>
            <a:pPr marL="356616" indent="-356616">
              <a:lnSpc>
                <a:spcPct val="85000"/>
              </a:lnSpc>
              <a:spcAft>
                <a:spcPts val="600"/>
              </a:spcAft>
              <a:buClr>
                <a:srgbClr val="FFF505"/>
              </a:buClr>
              <a:buSzPct val="158000"/>
              <a:buFont typeface="Wingdings" panose="05000000000000000000" pitchFamily="2" charset="2"/>
              <a:buChar char="Ø"/>
            </a:pPr>
            <a:r>
              <a:rPr lang="en-US" sz="1200" dirty="0">
                <a:solidFill>
                  <a:schemeClr val="bg1"/>
                </a:solidFill>
                <a:latin typeface="Times New Roman" panose="02020603050405020304" pitchFamily="18" charset="0"/>
                <a:cs typeface="Times New Roman" panose="02020603050405020304" pitchFamily="18" charset="0"/>
              </a:rPr>
              <a:t>Students </a:t>
            </a:r>
            <a:r>
              <a:rPr lang="en-US" sz="1200" dirty="0">
                <a:solidFill>
                  <a:srgbClr val="FFF505"/>
                </a:solidFill>
                <a:latin typeface="Times New Roman" panose="02020603050405020304" pitchFamily="18" charset="0"/>
                <a:cs typeface="Times New Roman" panose="02020603050405020304" pitchFamily="18" charset="0"/>
              </a:rPr>
              <a:t>can apply </a:t>
            </a:r>
            <a:r>
              <a:rPr lang="en-US" sz="1200" dirty="0">
                <a:solidFill>
                  <a:schemeClr val="bg1"/>
                </a:solidFill>
                <a:latin typeface="Times New Roman" panose="02020603050405020304" pitchFamily="18" charset="0"/>
                <a:cs typeface="Times New Roman" panose="02020603050405020304" pitchFamily="18" charset="0"/>
              </a:rPr>
              <a:t>for Financial Aid for courses</a:t>
            </a:r>
          </a:p>
          <a:p>
            <a:pPr marL="356616" indent="-356616">
              <a:lnSpc>
                <a:spcPct val="85000"/>
              </a:lnSpc>
              <a:spcAft>
                <a:spcPts val="600"/>
              </a:spcAft>
              <a:buClr>
                <a:srgbClr val="FFF505"/>
              </a:buClr>
              <a:buSzPct val="158000"/>
              <a:buFont typeface="Wingdings" panose="05000000000000000000" pitchFamily="2" charset="2"/>
              <a:buChar char="Ø"/>
            </a:pPr>
            <a:r>
              <a:rPr lang="en-US" sz="1200" dirty="0">
                <a:solidFill>
                  <a:schemeClr val="bg1"/>
                </a:solidFill>
                <a:latin typeface="Times New Roman" panose="02020603050405020304" pitchFamily="18" charset="0"/>
                <a:cs typeface="Times New Roman" panose="02020603050405020304" pitchFamily="18" charset="0"/>
              </a:rPr>
              <a:t>Based on </a:t>
            </a:r>
            <a:r>
              <a:rPr lang="en-US" sz="1200" dirty="0">
                <a:solidFill>
                  <a:srgbClr val="FFF505"/>
                </a:solidFill>
                <a:latin typeface="Times New Roman" panose="02020603050405020304" pitchFamily="18" charset="0"/>
                <a:cs typeface="Times New Roman" panose="02020603050405020304" pitchFamily="18" charset="0"/>
              </a:rPr>
              <a:t>students’ SoP,  educational and income details</a:t>
            </a:r>
            <a:r>
              <a:rPr lang="en-US" sz="1200" dirty="0">
                <a:solidFill>
                  <a:schemeClr val="bg1"/>
                </a:solidFill>
                <a:latin typeface="Times New Roman" panose="02020603050405020304" pitchFamily="18" charset="0"/>
                <a:cs typeface="Times New Roman" panose="02020603050405020304" pitchFamily="18" charset="0"/>
              </a:rPr>
              <a:t>, credit score will be generated with the help of generative AI and aid will be provided</a:t>
            </a:r>
          </a:p>
          <a:p>
            <a:pPr marL="356616" indent="-356616">
              <a:lnSpc>
                <a:spcPct val="85000"/>
              </a:lnSpc>
              <a:spcAft>
                <a:spcPts val="600"/>
              </a:spcAft>
              <a:buClr>
                <a:srgbClr val="FFF505"/>
              </a:buClr>
              <a:buSzPct val="158000"/>
              <a:buFont typeface="Wingdings" panose="05000000000000000000" pitchFamily="2" charset="2"/>
              <a:buChar char="Ø"/>
            </a:pPr>
            <a:r>
              <a:rPr lang="en-US" sz="1200" dirty="0">
                <a:solidFill>
                  <a:schemeClr val="bg1"/>
                </a:solidFill>
                <a:latin typeface="Times New Roman" panose="02020603050405020304" pitchFamily="18" charset="0"/>
                <a:cs typeface="Times New Roman" panose="02020603050405020304" pitchFamily="18" charset="0"/>
              </a:rPr>
              <a:t>Status of the financial aid will be visible in the </a:t>
            </a:r>
            <a:r>
              <a:rPr lang="en-US" sz="1200" dirty="0">
                <a:solidFill>
                  <a:srgbClr val="FFF505"/>
                </a:solidFill>
                <a:latin typeface="Times New Roman" panose="02020603050405020304" pitchFamily="18" charset="0"/>
                <a:cs typeface="Times New Roman" panose="02020603050405020304" pitchFamily="18" charset="0"/>
              </a:rPr>
              <a:t>Status Block</a:t>
            </a:r>
          </a:p>
        </p:txBody>
      </p:sp>
      <p:pic>
        <p:nvPicPr>
          <p:cNvPr id="6" name="Picture 5">
            <a:extLst>
              <a:ext uri="{FF2B5EF4-FFF2-40B4-BE49-F238E27FC236}">
                <a16:creationId xmlns:a16="http://schemas.microsoft.com/office/drawing/2014/main" id="{2732B1A0-D633-0C0A-3332-FB247239D249}"/>
              </a:ext>
            </a:extLst>
          </p:cNvPr>
          <p:cNvPicPr>
            <a:picLocks noChangeAspect="1"/>
          </p:cNvPicPr>
          <p:nvPr/>
        </p:nvPicPr>
        <p:blipFill>
          <a:blip r:embed="rId10"/>
          <a:stretch>
            <a:fillRect/>
          </a:stretch>
        </p:blipFill>
        <p:spPr>
          <a:xfrm>
            <a:off x="7584273" y="635289"/>
            <a:ext cx="1896897" cy="4104000"/>
          </a:xfrm>
          <a:prstGeom prst="rect">
            <a:avLst/>
          </a:prstGeom>
        </p:spPr>
      </p:pic>
    </p:spTree>
    <p:extLst>
      <p:ext uri="{BB962C8B-B14F-4D97-AF65-F5344CB8AC3E}">
        <p14:creationId xmlns:p14="http://schemas.microsoft.com/office/powerpoint/2010/main" val="3285084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F7CC66-8772-7DEA-7CCC-4BDD036A69BA}"/>
              </a:ext>
            </a:extLst>
          </p:cNvPr>
          <p:cNvSpPr/>
          <p:nvPr/>
        </p:nvSpPr>
        <p:spPr>
          <a:xfrm>
            <a:off x="2404267" y="5600803"/>
            <a:ext cx="7677150" cy="1194301"/>
          </a:xfrm>
          <a:prstGeom prst="rect">
            <a:avLst/>
          </a:prstGeom>
        </p:spPr>
        <p:txBody>
          <a:bodyPr wrap="square">
            <a:spAutoFit/>
          </a:bodyPr>
          <a:lstStyle/>
          <a:p>
            <a:pPr algn="ctr">
              <a:lnSpc>
                <a:spcPct val="85000"/>
              </a:lnSpc>
              <a:spcBef>
                <a:spcPct val="0"/>
              </a:spcBef>
              <a:defRPr/>
            </a:pPr>
            <a:r>
              <a:rPr lang="en-IN" sz="2800" dirty="0">
                <a:solidFill>
                  <a:srgbClr val="FFE600"/>
                </a:solidFill>
                <a:latin typeface="+mj-lt"/>
                <a:cs typeface="Arial" pitchFamily="34" charset="0"/>
              </a:rPr>
              <a:t>Figma Prototype Link : </a:t>
            </a:r>
            <a:br>
              <a:rPr lang="en-IN" sz="2800" dirty="0">
                <a:solidFill>
                  <a:srgbClr val="FFE600"/>
                </a:solidFill>
                <a:latin typeface="+mj-lt"/>
                <a:cs typeface="Arial" pitchFamily="34" charset="0"/>
              </a:rPr>
            </a:br>
            <a:r>
              <a:rPr lang="en-IN" sz="2800" dirty="0">
                <a:solidFill>
                  <a:srgbClr val="FFE600"/>
                </a:solidFill>
                <a:latin typeface="+mj-lt"/>
                <a:cs typeface="Arial" pitchFamily="34" charset="0"/>
                <a:hlinkClick r:id="rId3"/>
              </a:rPr>
              <a:t>https://shorturl.at/dguBZ</a:t>
            </a:r>
          </a:p>
          <a:p>
            <a:pPr algn="ctr">
              <a:lnSpc>
                <a:spcPct val="85000"/>
              </a:lnSpc>
              <a:spcBef>
                <a:spcPct val="0"/>
              </a:spcBef>
              <a:defRPr/>
            </a:pPr>
            <a:endParaRPr lang="en-IN" sz="2800" dirty="0">
              <a:solidFill>
                <a:srgbClr val="FFE600"/>
              </a:solidFill>
              <a:latin typeface="+mj-lt"/>
              <a:cs typeface="Arial" pitchFamily="34" charset="0"/>
            </a:endParaRPr>
          </a:p>
        </p:txBody>
      </p:sp>
      <p:sp>
        <p:nvSpPr>
          <p:cNvPr id="4" name="Title 1">
            <a:extLst>
              <a:ext uri="{FF2B5EF4-FFF2-40B4-BE49-F238E27FC236}">
                <a16:creationId xmlns:a16="http://schemas.microsoft.com/office/drawing/2014/main" id="{BCA40300-07EC-D415-E325-E29A9F03590B}"/>
              </a:ext>
            </a:extLst>
          </p:cNvPr>
          <p:cNvSpPr txBox="1">
            <a:spLocks/>
          </p:cNvSpPr>
          <p:nvPr/>
        </p:nvSpPr>
        <p:spPr>
          <a:xfrm>
            <a:off x="1882511" y="4026980"/>
            <a:ext cx="8720667" cy="590400"/>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panose="02000506000000020004" pitchFamily="2" charset="0"/>
              <a:ea typeface="+mj-ea"/>
              <a:cs typeface="Arial" pitchFamily="34" charset="0"/>
            </a:endParaRPr>
          </a:p>
        </p:txBody>
      </p:sp>
      <p:pic>
        <p:nvPicPr>
          <p:cNvPr id="2" name="Picture 1">
            <a:extLst>
              <a:ext uri="{FF2B5EF4-FFF2-40B4-BE49-F238E27FC236}">
                <a16:creationId xmlns:a16="http://schemas.microsoft.com/office/drawing/2014/main" id="{2093C433-6D7C-EB49-1671-17BBB35A1D04}"/>
              </a:ext>
            </a:extLst>
          </p:cNvPr>
          <p:cNvPicPr>
            <a:picLocks noChangeAspect="1"/>
          </p:cNvPicPr>
          <p:nvPr/>
        </p:nvPicPr>
        <p:blipFill>
          <a:blip r:embed="rId4"/>
          <a:stretch>
            <a:fillRect/>
          </a:stretch>
        </p:blipFill>
        <p:spPr>
          <a:xfrm>
            <a:off x="5000840" y="308204"/>
            <a:ext cx="2484003" cy="5045632"/>
          </a:xfrm>
          <a:prstGeom prst="roundRect">
            <a:avLst/>
          </a:prstGeom>
        </p:spPr>
      </p:pic>
    </p:spTree>
    <p:extLst>
      <p:ext uri="{BB962C8B-B14F-4D97-AF65-F5344CB8AC3E}">
        <p14:creationId xmlns:p14="http://schemas.microsoft.com/office/powerpoint/2010/main" val="115286446"/>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1909</Words>
  <Application>Microsoft Macintosh PowerPoint</Application>
  <PresentationFormat>Custom</PresentationFormat>
  <Paragraphs>144</Paragraphs>
  <Slides>10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EYInterstate</vt:lpstr>
      <vt:lpstr>EYInterstate Light</vt:lpstr>
      <vt:lpstr>Georgia</vt:lpstr>
      <vt:lpstr>Inter Light</vt:lpstr>
      <vt:lpstr>Times New Roman</vt:lpstr>
      <vt:lpstr>Wingdings</vt:lpstr>
      <vt:lpstr>EY dark background</vt:lpstr>
      <vt:lpstr>EY light background</vt:lpstr>
      <vt:lpstr>EY Techathon 4.0</vt:lpstr>
      <vt:lpstr>Team Details</vt:lpstr>
      <vt:lpstr>PowerPoint Presentation</vt:lpstr>
      <vt:lpstr>Understanding of The Problem</vt:lpstr>
      <vt:lpstr>Solutions Implementation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2016-03-16T05:57:48Z</dcterms:created>
  <dcterms:modified xsi:type="dcterms:W3CDTF">2023-11-27T13:13:06Z</dcterms:modified>
  <cp:contentStatus/>
</cp:coreProperties>
</file>